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3"/>
  </p:notesMasterIdLst>
  <p:handoutMasterIdLst>
    <p:handoutMasterId r:id="rId54"/>
  </p:handoutMasterIdLst>
  <p:sldIdLst>
    <p:sldId id="345" r:id="rId3"/>
    <p:sldId id="346" r:id="rId4"/>
    <p:sldId id="440" r:id="rId5"/>
    <p:sldId id="356" r:id="rId6"/>
    <p:sldId id="432" r:id="rId7"/>
    <p:sldId id="433" r:id="rId8"/>
    <p:sldId id="431" r:id="rId9"/>
    <p:sldId id="365" r:id="rId10"/>
    <p:sldId id="380" r:id="rId11"/>
    <p:sldId id="370" r:id="rId12"/>
    <p:sldId id="366" r:id="rId13"/>
    <p:sldId id="381" r:id="rId14"/>
    <p:sldId id="382" r:id="rId15"/>
    <p:sldId id="383" r:id="rId16"/>
    <p:sldId id="429" r:id="rId17"/>
    <p:sldId id="443" r:id="rId18"/>
    <p:sldId id="444" r:id="rId19"/>
    <p:sldId id="368" r:id="rId20"/>
    <p:sldId id="371" r:id="rId21"/>
    <p:sldId id="372" r:id="rId22"/>
    <p:sldId id="449" r:id="rId23"/>
    <p:sldId id="448" r:id="rId24"/>
    <p:sldId id="377" r:id="rId25"/>
    <p:sldId id="386" r:id="rId26"/>
    <p:sldId id="441" r:id="rId27"/>
    <p:sldId id="442" r:id="rId28"/>
    <p:sldId id="446" r:id="rId29"/>
    <p:sldId id="389" r:id="rId30"/>
    <p:sldId id="390" r:id="rId31"/>
    <p:sldId id="393" r:id="rId32"/>
    <p:sldId id="394" r:id="rId33"/>
    <p:sldId id="430" r:id="rId34"/>
    <p:sldId id="434" r:id="rId35"/>
    <p:sldId id="395" r:id="rId36"/>
    <p:sldId id="396" r:id="rId37"/>
    <p:sldId id="439" r:id="rId38"/>
    <p:sldId id="436" r:id="rId39"/>
    <p:sldId id="435" r:id="rId40"/>
    <p:sldId id="397" r:id="rId41"/>
    <p:sldId id="399" r:id="rId42"/>
    <p:sldId id="400" r:id="rId43"/>
    <p:sldId id="401" r:id="rId44"/>
    <p:sldId id="402" r:id="rId45"/>
    <p:sldId id="403" r:id="rId46"/>
    <p:sldId id="404" r:id="rId47"/>
    <p:sldId id="405" r:id="rId48"/>
    <p:sldId id="445" r:id="rId49"/>
    <p:sldId id="407" r:id="rId50"/>
    <p:sldId id="406" r:id="rId51"/>
    <p:sldId id="427" r:id="rId52"/>
  </p:sldIdLst>
  <p:sldSz cx="12192000" cy="6858000"/>
  <p:notesSz cx="6858000" cy="9144000"/>
  <p:custDataLst>
    <p:tags r:id="rId5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E69D"/>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0" autoAdjust="0"/>
    <p:restoredTop sz="88740" autoAdjust="0"/>
  </p:normalViewPr>
  <p:slideViewPr>
    <p:cSldViewPr snapToGrid="0" showGuides="1">
      <p:cViewPr varScale="1">
        <p:scale>
          <a:sx n="96" d="100"/>
          <a:sy n="96" d="100"/>
        </p:scale>
        <p:origin x="103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2022/12/5</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2433042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126524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12392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158970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45123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273445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4239984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1747883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b="0" i="0" u="none" strike="noStrike" kern="1200" dirty="0">
                <a:solidFill>
                  <a:schemeClr val="tx1"/>
                </a:solidFill>
                <a:effectLst/>
                <a:latin typeface="+mn-lt"/>
                <a:ea typeface="+mn-ea"/>
                <a:cs typeface="+mn-cs"/>
              </a:rPr>
              <a:t>下面我们</a:t>
            </a:r>
            <a:r>
              <a:rPr lang="zh-CN" altLang="en-US" sz="1200" b="0" i="0" u="none" strike="noStrike" kern="1200" dirty="0">
                <a:solidFill>
                  <a:schemeClr val="tx1"/>
                </a:solidFill>
                <a:effectLst/>
                <a:latin typeface="+mn-lt"/>
                <a:ea typeface="+mn-ea"/>
                <a:cs typeface="+mn-cs"/>
              </a:rPr>
              <a:t>分开来看一下以下三种结构</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dirty="0"/>
              <a:t>对于第三种应用场景，</a:t>
            </a:r>
            <a:r>
              <a:rPr lang="en-US" altLang="zh-CN" dirty="0"/>
              <a:t>ENCODER-DECODER</a:t>
            </a:r>
            <a:r>
              <a:rPr lang="zh-CN" altLang="en-US" dirty="0"/>
              <a:t>模型：原始的</a:t>
            </a:r>
            <a:r>
              <a:rPr lang="en-GB" altLang="zh-CN" dirty="0"/>
              <a:t>sequence-to-sequence</a:t>
            </a:r>
            <a:r>
              <a:rPr lang="zh-CN" altLang="en-US" dirty="0"/>
              <a:t>结构的</a:t>
            </a:r>
            <a:r>
              <a:rPr lang="en-GB" altLang="zh-CN" dirty="0"/>
              <a:t>RNN</a:t>
            </a:r>
            <a:r>
              <a:rPr lang="zh-CN" altLang="en-US" dirty="0"/>
              <a:t>要求序列等长，然而我们遇到的大部分问题序列都是不等长的，如机器翻译中，源语言和目标语言的句子往往并没有相同的长度。</a:t>
            </a:r>
          </a:p>
          <a:p>
            <a:endParaRPr lang="zh-CN" altLang="en-US" dirty="0"/>
          </a:p>
          <a:p>
            <a:r>
              <a:rPr lang="zh-CN" altLang="en-US" dirty="0"/>
              <a:t>其建模步骤如下：</a:t>
            </a:r>
          </a:p>
          <a:p>
            <a:endParaRPr lang="zh-CN" altLang="en-US" dirty="0"/>
          </a:p>
          <a:p>
            <a:r>
              <a:rPr lang="zh-CN" altLang="en-US" dirty="0"/>
              <a:t>**步骤一**：将输入数据编码成一个上下文向量</a:t>
            </a:r>
            <a:r>
              <a:rPr lang="en-US" altLang="zh-CN" dirty="0"/>
              <a:t>$</a:t>
            </a:r>
            <a:r>
              <a:rPr lang="en-GB" altLang="zh-CN" dirty="0"/>
              <a:t>c$</a:t>
            </a:r>
            <a:r>
              <a:rPr lang="zh-CN" altLang="en-GB" dirty="0"/>
              <a:t>，</a:t>
            </a:r>
            <a:r>
              <a:rPr lang="zh-CN" altLang="en-US" dirty="0"/>
              <a:t>这部分称为</a:t>
            </a:r>
            <a:r>
              <a:rPr lang="en-GB" altLang="zh-CN" dirty="0"/>
              <a:t>Encoder</a:t>
            </a:r>
            <a:r>
              <a:rPr lang="zh-CN" altLang="en-GB" dirty="0"/>
              <a:t>，</a:t>
            </a:r>
            <a:r>
              <a:rPr lang="zh-CN" altLang="en-US" dirty="0"/>
              <a:t>得到</a:t>
            </a:r>
            <a:r>
              <a:rPr lang="en-US" altLang="zh-CN" dirty="0"/>
              <a:t>$</a:t>
            </a:r>
            <a:r>
              <a:rPr lang="en-GB" altLang="zh-CN" dirty="0"/>
              <a:t>c$</a:t>
            </a:r>
            <a:r>
              <a:rPr lang="zh-CN" altLang="en-US" dirty="0"/>
              <a:t>有多种方式，最简单的方法就是把</a:t>
            </a:r>
            <a:r>
              <a:rPr lang="en-GB" altLang="zh-CN" dirty="0"/>
              <a:t>Encoder</a:t>
            </a:r>
            <a:r>
              <a:rPr lang="zh-CN" altLang="en-US" dirty="0"/>
              <a:t>的最后一个隐状态赋值给</a:t>
            </a:r>
            <a:r>
              <a:rPr lang="en-US" altLang="zh-CN" dirty="0"/>
              <a:t>$</a:t>
            </a:r>
            <a:r>
              <a:rPr lang="en-GB" altLang="zh-CN" dirty="0"/>
              <a:t>c$</a:t>
            </a:r>
            <a:r>
              <a:rPr lang="zh-CN" altLang="en-GB" dirty="0"/>
              <a:t>，</a:t>
            </a:r>
            <a:r>
              <a:rPr lang="zh-CN" altLang="en-US" dirty="0"/>
              <a:t>还可以对最后的隐状态做一个变换得到</a:t>
            </a:r>
            <a:r>
              <a:rPr lang="en-US" altLang="zh-CN" dirty="0"/>
              <a:t>$</a:t>
            </a:r>
            <a:r>
              <a:rPr lang="en-GB" altLang="zh-CN" dirty="0"/>
              <a:t>c$</a:t>
            </a:r>
            <a:r>
              <a:rPr lang="zh-CN" altLang="en-GB" dirty="0"/>
              <a:t>，</a:t>
            </a:r>
            <a:r>
              <a:rPr lang="zh-CN" altLang="en-US" dirty="0"/>
              <a:t>也可以对所有的隐状态做变换。</a:t>
            </a:r>
            <a:endParaRPr lang="en-US" altLang="zh-CN" dirty="0"/>
          </a:p>
          <a:p>
            <a:endParaRPr lang="en-US" altLang="zh-CN" dirty="0"/>
          </a:p>
          <a:p>
            <a:r>
              <a:rPr lang="zh-CN" altLang="en-US" b="1" dirty="0"/>
              <a:t>**步骤二**：用另一个</a:t>
            </a:r>
            <a:r>
              <a:rPr lang="en-GB" altLang="zh-CN" b="1" dirty="0"/>
              <a:t>RNN</a:t>
            </a:r>
            <a:r>
              <a:rPr lang="zh-CN" altLang="en-US" b="1" dirty="0"/>
              <a:t>网络（我们将其称为</a:t>
            </a:r>
            <a:r>
              <a:rPr lang="en-GB" altLang="zh-CN" b="1" dirty="0"/>
              <a:t>Decoder</a:t>
            </a:r>
            <a:r>
              <a:rPr lang="zh-CN" altLang="en-GB" b="1" dirty="0"/>
              <a:t>）</a:t>
            </a:r>
            <a:r>
              <a:rPr lang="zh-CN" altLang="en-US" b="1" dirty="0"/>
              <a:t>对其进行编码，方法一是将步骤一中的</a:t>
            </a:r>
            <a:r>
              <a:rPr lang="en-US" altLang="zh-CN" b="1" dirty="0"/>
              <a:t>$</a:t>
            </a:r>
            <a:r>
              <a:rPr lang="en-GB" altLang="zh-CN" b="1" dirty="0"/>
              <a:t>c$</a:t>
            </a:r>
            <a:r>
              <a:rPr lang="zh-CN" altLang="en-US" b="1" dirty="0"/>
              <a:t>作为初始状态输入到</a:t>
            </a:r>
            <a:r>
              <a:rPr lang="en-GB" altLang="zh-CN" b="1" dirty="0"/>
              <a:t>Decoder</a:t>
            </a:r>
            <a:r>
              <a:rPr lang="zh-CN" altLang="en-GB" b="1" dirty="0"/>
              <a:t>，</a:t>
            </a:r>
            <a:r>
              <a:rPr lang="zh-CN" altLang="en-US" b="1" dirty="0"/>
              <a:t>示意图如图</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267713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b="0" i="0" u="none" strike="noStrike" kern="1200" dirty="0">
                <a:solidFill>
                  <a:schemeClr val="tx1"/>
                </a:solidFill>
                <a:effectLst/>
                <a:latin typeface="+mn-lt"/>
                <a:ea typeface="+mn-ea"/>
                <a:cs typeface="+mn-cs"/>
              </a:rPr>
              <a:t>下面我们</a:t>
            </a:r>
            <a:r>
              <a:rPr lang="zh-CN" altLang="en-US" sz="1200" b="0" i="0" u="none" strike="noStrike" kern="1200" dirty="0">
                <a:solidFill>
                  <a:schemeClr val="tx1"/>
                </a:solidFill>
                <a:effectLst/>
                <a:latin typeface="+mn-lt"/>
                <a:ea typeface="+mn-ea"/>
                <a:cs typeface="+mn-cs"/>
              </a:rPr>
              <a:t>分开来看一下以下三种结构</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76190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上节介绍了</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结构的前馈计算过程并分析了不同的</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结构类型和适用情景，本节将介绍如何训练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BPTT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back-propagation through time</a:t>
            </a:r>
            <a:r>
              <a:rPr lang="zh-CN" altLang="en-US" sz="1200" kern="1200" dirty="0">
                <a:solidFill>
                  <a:schemeClr val="tx1"/>
                </a:solidFill>
                <a:effectLst/>
                <a:latin typeface="+mn-lt"/>
                <a:ea typeface="+mn-ea"/>
                <a:cs typeface="+mn-cs"/>
              </a:rPr>
              <a:t>）算法是常用的训练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的方法，其本质还是</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算法，只不过</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处理时间序列数据，所以要基于时间反向传播，故叫随时间反向传播。同其他监督学习类似，</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输入的每个训练样本都是序列信息，每个时刻都可能有输出，进而模型的损失函数也为预测输出与真实输出的误差。且</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每一时刻的隐状态都是受之前时刻隐状态影响，因此训练过程需要从最后一个时刻开始将误差的梯度回传，与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算法类似，本质还是沿着需要优化的参数的负梯度方向不断寻找更优的点直至收敛，都是根据链式法则计算误差对网络权重、偏置向量的梯度。与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算法不同的是，</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并不是在不同的网络层之前回传梯度的，其反向传播是沿着时间轴建立的，如下图所示：</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662540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rPr>
              <a:t>与</a:t>
            </a:r>
            <a:r>
              <a:rPr lang="en-GB" dirty="0">
                <a:latin typeface="+mn-ea"/>
              </a:rPr>
              <a:t>BP</a:t>
            </a:r>
            <a:r>
              <a:rPr lang="zh-CN" altLang="en-US" dirty="0">
                <a:latin typeface="+mn-ea"/>
              </a:rPr>
              <a:t>算法不同的是，其中</a:t>
            </a:r>
            <a:r>
              <a:rPr lang="en-GB" dirty="0">
                <a:latin typeface="+mn-ea"/>
              </a:rPr>
              <a:t>W</a:t>
            </a:r>
            <a:r>
              <a:rPr lang="zh-CN" altLang="en-US" dirty="0">
                <a:latin typeface="+mn-ea"/>
              </a:rPr>
              <a:t>和</a:t>
            </a:r>
            <a:r>
              <a:rPr lang="en-GB" dirty="0">
                <a:latin typeface="+mn-ea"/>
              </a:rPr>
              <a:t>U</a:t>
            </a:r>
            <a:r>
              <a:rPr lang="zh-CN" altLang="en-US" dirty="0">
                <a:latin typeface="+mn-ea"/>
              </a:rPr>
              <a:t>两个参数的寻优过程需要追溯之前的历史数据，参数</a:t>
            </a:r>
            <a:r>
              <a:rPr lang="en-GB" dirty="0">
                <a:latin typeface="+mn-ea"/>
              </a:rPr>
              <a:t>V</a:t>
            </a:r>
            <a:r>
              <a:rPr lang="zh-CN" altLang="en-US" dirty="0">
                <a:latin typeface="+mn-ea"/>
              </a:rPr>
              <a:t>相对简单只需关注目前，那么我们就来先求解参数</a:t>
            </a:r>
            <a:r>
              <a:rPr lang="en-GB" dirty="0">
                <a:latin typeface="+mn-ea"/>
              </a:rPr>
              <a:t>V</a:t>
            </a:r>
            <a:r>
              <a:rPr lang="zh-CN" altLang="en-US" dirty="0">
                <a:latin typeface="+mn-ea"/>
              </a:rPr>
              <a:t>的偏导数。</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410289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rPr>
              <a:t>与</a:t>
            </a:r>
            <a:r>
              <a:rPr lang="en-GB" dirty="0">
                <a:latin typeface="+mn-ea"/>
              </a:rPr>
              <a:t>BP</a:t>
            </a:r>
            <a:r>
              <a:rPr lang="zh-CN" altLang="en-US" dirty="0">
                <a:latin typeface="+mn-ea"/>
              </a:rPr>
              <a:t>算法不同的是，其中</a:t>
            </a:r>
            <a:r>
              <a:rPr lang="en-GB" dirty="0">
                <a:latin typeface="+mn-ea"/>
              </a:rPr>
              <a:t>W</a:t>
            </a:r>
            <a:r>
              <a:rPr lang="zh-CN" altLang="en-US" dirty="0">
                <a:latin typeface="+mn-ea"/>
              </a:rPr>
              <a:t>和</a:t>
            </a:r>
            <a:r>
              <a:rPr lang="en-GB" dirty="0">
                <a:latin typeface="+mn-ea"/>
              </a:rPr>
              <a:t>U</a:t>
            </a:r>
            <a:r>
              <a:rPr lang="zh-CN" altLang="en-US" dirty="0">
                <a:latin typeface="+mn-ea"/>
              </a:rPr>
              <a:t>两个参数的寻优过程需要追溯之前的历史数据，参数</a:t>
            </a:r>
            <a:r>
              <a:rPr lang="en-GB" dirty="0">
                <a:latin typeface="+mn-ea"/>
              </a:rPr>
              <a:t>V</a:t>
            </a:r>
            <a:r>
              <a:rPr lang="zh-CN" altLang="en-US" dirty="0">
                <a:latin typeface="+mn-ea"/>
              </a:rPr>
              <a:t>相对简单只需关注目前，那么我们就来先求解参数</a:t>
            </a:r>
            <a:r>
              <a:rPr lang="en-GB" dirty="0">
                <a:latin typeface="+mn-ea"/>
              </a:rPr>
              <a:t>V</a:t>
            </a:r>
            <a:r>
              <a:rPr lang="zh-CN" altLang="en-US" dirty="0">
                <a:latin typeface="+mn-ea"/>
              </a:rPr>
              <a:t>的偏导数。</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2808011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1889001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027303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472636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6178335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175670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645534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89730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19263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771588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11111160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2558421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915439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22376175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41831445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27937675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20221649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1879044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415148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1321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2384039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3363310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4659630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15778952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140458602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31143503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623047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36080005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4150189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168476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232854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362332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32318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时间序列数据是指在不同时间点上收集到的数据，这类数据反映了某一事物、现象等随时间的变化状态或程度。一般的神经网络，在训练数据足够、算法模型优越的情况下，给定特定的</a:t>
            </a:r>
            <a:r>
              <a:rPr lang="en-US" altLang="zh-CN" dirty="0"/>
              <a:t>x</a:t>
            </a:r>
            <a:r>
              <a:rPr lang="zh-CN" altLang="en-US" dirty="0"/>
              <a:t>，就能得到期望</a:t>
            </a:r>
            <a:r>
              <a:rPr lang="en-US" altLang="zh-CN" dirty="0"/>
              <a:t>y</a:t>
            </a:r>
            <a:r>
              <a:rPr lang="zh-CN" altLang="en-US" dirty="0"/>
              <a:t>。其一般处理单个的输入，前一个输入和后一个输入完全无关，但实际应用中，某些任务需要能够更好的处理序列的信息，即前面的输入和后面的输入是有关系的。比如：</a:t>
            </a:r>
          </a:p>
          <a:p>
            <a:endParaRPr lang="zh-CN" altLang="en-US" dirty="0"/>
          </a:p>
          <a:p>
            <a:r>
              <a:rPr lang="zh-CN" altLang="en-US" dirty="0"/>
              <a:t>当我们在理解一句话意思时，孤立的理解这句话的每个词不足以理解整体意思，我们通常需要处理这些词连接起来的整个序列； 当我们处理视频的时候，我们也不能只单独的去分析每一帧，而要分析这些帧连接起来的整个序列。为了解决一些这样类似的问题，能够更好的处理序列的信息，</a:t>
            </a:r>
            <a:r>
              <a:rPr lang="en-US" altLang="zh-CN" dirty="0"/>
              <a:t>RNN</a:t>
            </a:r>
            <a:r>
              <a:rPr lang="zh-CN" altLang="en-US" dirty="0"/>
              <a:t>就由此诞生了。</a:t>
            </a:r>
            <a:endParaRPr lang="en-US" altLang="zh-CN" dirty="0"/>
          </a:p>
          <a:p>
            <a:endParaRPr lang="en-US" altLang="zh-CN" dirty="0"/>
          </a:p>
          <a:p>
            <a:r>
              <a:rPr lang="zh-CN" altLang="en-US" dirty="0"/>
              <a:t>序列信息通常我们能想到的会包含：视频信息，音乐</a:t>
            </a:r>
            <a:r>
              <a:rPr lang="en-US" altLang="zh-CN" dirty="0"/>
              <a:t>,</a:t>
            </a:r>
            <a:r>
              <a:rPr lang="zh-CN" altLang="en-US" dirty="0"/>
              <a:t> 生物序列</a:t>
            </a:r>
            <a:r>
              <a:rPr lang="en-US" altLang="zh-CN" dirty="0"/>
              <a:t>DNA</a:t>
            </a:r>
            <a:r>
              <a:rPr lang="zh-CN" altLang="en-US" dirty="0"/>
              <a:t>等，工业传感数据，还有我们最常见的语义识别</a:t>
            </a:r>
            <a:r>
              <a:rPr lang="en-US" altLang="zh-CN" dirty="0"/>
              <a:t>NLP</a:t>
            </a:r>
            <a:r>
              <a:rPr lang="zh-CN" altLang="en-US" dirty="0"/>
              <a:t>等等</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92241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45842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141286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11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3.em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4.emf"/><Relationship Id="rId4" Type="http://schemas.openxmlformats.org/officeDocument/2006/relationships/image" Target="../media/image260.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26.emf"/><Relationship Id="rId4" Type="http://schemas.openxmlformats.org/officeDocument/2006/relationships/image" Target="../media/image25.em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7.emf"/><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27.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30.emf"/><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38.emf"/><Relationship Id="rId4" Type="http://schemas.openxmlformats.org/officeDocument/2006/relationships/image" Target="../media/image370.png"/></Relationships>
</file>

<file path=ppt/slides/_rels/slide21.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55.png"/><Relationship Id="rId5" Type="http://schemas.openxmlformats.org/officeDocument/2006/relationships/image" Target="../media/image48.png"/><Relationship Id="rId10" Type="http://schemas.openxmlformats.org/officeDocument/2006/relationships/image" Target="../media/image54.png"/><Relationship Id="rId4" Type="http://schemas.openxmlformats.org/officeDocument/2006/relationships/image" Target="../media/image47.png"/><Relationship Id="rId9"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00.png"/><Relationship Id="rId7" Type="http://schemas.openxmlformats.org/officeDocument/2006/relationships/image" Target="../media/image561.png"/><Relationship Id="rId12"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551.png"/><Relationship Id="rId11" Type="http://schemas.openxmlformats.org/officeDocument/2006/relationships/image" Target="../media/image63.png"/><Relationship Id="rId5" Type="http://schemas.openxmlformats.org/officeDocument/2006/relationships/image" Target="../media/image540.png"/><Relationship Id="rId10" Type="http://schemas.openxmlformats.org/officeDocument/2006/relationships/image" Target="../media/image62.png"/><Relationship Id="rId4" Type="http://schemas.openxmlformats.org/officeDocument/2006/relationships/image" Target="../media/image471.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00.png"/><Relationship Id="rId7" Type="http://schemas.openxmlformats.org/officeDocument/2006/relationships/image" Target="../media/image59.png"/><Relationship Id="rId12" Type="http://schemas.openxmlformats.org/officeDocument/2006/relationships/image" Target="../media/image530.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58.png"/><Relationship Id="rId11" Type="http://schemas.openxmlformats.org/officeDocument/2006/relationships/image" Target="../media/image520.png"/><Relationship Id="rId5" Type="http://schemas.openxmlformats.org/officeDocument/2006/relationships/image" Target="../media/image480.png"/><Relationship Id="rId10" Type="http://schemas.openxmlformats.org/officeDocument/2006/relationships/image" Target="../media/image510.png"/><Relationship Id="rId4" Type="http://schemas.openxmlformats.org/officeDocument/2006/relationships/image" Target="../media/image471.png"/><Relationship Id="rId9" Type="http://schemas.openxmlformats.org/officeDocument/2006/relationships/image" Target="../media/image490.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710.png"/><Relationship Id="rId7" Type="http://schemas.openxmlformats.org/officeDocument/2006/relationships/image" Target="../media/image8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9.xml"/><Relationship Id="rId16" Type="http://schemas.openxmlformats.org/officeDocument/2006/relationships/image" Target="../media/image580.png"/><Relationship Id="rId1" Type="http://schemas.openxmlformats.org/officeDocument/2006/relationships/slideLayout" Target="../slideLayouts/slideLayout9.xml"/><Relationship Id="rId11" Type="http://schemas.openxmlformats.org/officeDocument/2006/relationships/image" Target="../media/image108.png"/><Relationship Id="rId5" Type="http://schemas.openxmlformats.org/officeDocument/2006/relationships/image" Target="../media/image107.png"/><Relationship Id="rId15" Type="http://schemas.openxmlformats.org/officeDocument/2006/relationships/image" Target="../media/image560.png"/><Relationship Id="rId10" Type="http://schemas.openxmlformats.org/officeDocument/2006/relationships/image" Target="../media/image621.png"/><Relationship Id="rId19" Type="http://schemas.openxmlformats.org/officeDocument/2006/relationships/image" Target="../media/image116.png"/><Relationship Id="rId4" Type="http://schemas.openxmlformats.org/officeDocument/2006/relationships/image" Target="../media/image820.png"/><Relationship Id="rId9" Type="http://schemas.openxmlformats.org/officeDocument/2006/relationships/image" Target="../media/image86.png"/><Relationship Id="rId14" Type="http://schemas.openxmlformats.org/officeDocument/2006/relationships/image" Target="../media/image55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30.xml"/><Relationship Id="rId1" Type="http://schemas.openxmlformats.org/officeDocument/2006/relationships/slideLayout" Target="../slideLayouts/slideLayout9.xml"/><Relationship Id="rId5" Type="http://schemas.openxmlformats.org/officeDocument/2006/relationships/image" Target="../media/image87.png"/><Relationship Id="rId4" Type="http://schemas.openxmlformats.org/officeDocument/2006/relationships/image" Target="../media/image750.png"/></Relationships>
</file>

<file path=ppt/slides/_rels/slide3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3.tiff"/><Relationship Id="rId7" Type="http://schemas.openxmlformats.org/officeDocument/2006/relationships/image" Target="../media/image790.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50.png"/><Relationship Id="rId9" Type="http://schemas.openxmlformats.org/officeDocument/2006/relationships/image" Target="../media/image810.png"/></Relationships>
</file>

<file path=ppt/slides/_rels/slide32.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470.png"/><Relationship Id="rId7" Type="http://schemas.openxmlformats.org/officeDocument/2006/relationships/image" Target="../media/image610.png"/><Relationship Id="rId12" Type="http://schemas.openxmlformats.org/officeDocument/2006/relationships/image" Target="../media/image730.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600.png"/><Relationship Id="rId11" Type="http://schemas.openxmlformats.org/officeDocument/2006/relationships/image" Target="../media/image720.png"/><Relationship Id="rId5" Type="http://schemas.openxmlformats.org/officeDocument/2006/relationships/image" Target="../media/image541.png"/><Relationship Id="rId10" Type="http://schemas.openxmlformats.org/officeDocument/2006/relationships/image" Target="../media/image700.png"/><Relationship Id="rId4" Type="http://schemas.openxmlformats.org/officeDocument/2006/relationships/image" Target="../media/image511.png"/><Relationship Id="rId9" Type="http://schemas.openxmlformats.org/officeDocument/2006/relationships/image" Target="../media/image690.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91.png"/><Relationship Id="rId21" Type="http://schemas.openxmlformats.org/officeDocument/2006/relationships/image" Target="../media/image1050.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36.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910.png"/><Relationship Id="rId11" Type="http://schemas.openxmlformats.org/officeDocument/2006/relationships/image" Target="../media/image96.png"/><Relationship Id="rId5" Type="http://schemas.openxmlformats.org/officeDocument/2006/relationships/image" Target="../media/image90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0.png"/><Relationship Id="rId9" Type="http://schemas.openxmlformats.org/officeDocument/2006/relationships/image" Target="../media/image94.png"/><Relationship Id="rId14"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NULL"/><Relationship Id="rId7" Type="http://schemas.openxmlformats.org/officeDocument/2006/relationships/image" Target="../media/image106.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920.png"/><Relationship Id="rId4" Type="http://schemas.openxmlformats.org/officeDocument/2006/relationships/image" Target="../media/image911.png"/></Relationships>
</file>

<file path=ppt/slides/_rels/slide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940.png"/><Relationship Id="rId7" Type="http://schemas.openxmlformats.org/officeDocument/2006/relationships/image" Target="../media/image117.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970.png"/><Relationship Id="rId5" Type="http://schemas.openxmlformats.org/officeDocument/2006/relationships/image" Target="../media/image891.png"/><Relationship Id="rId4" Type="http://schemas.openxmlformats.org/officeDocument/2006/relationships/image" Target="../media/image880.png"/><Relationship Id="rId9" Type="http://schemas.openxmlformats.org/officeDocument/2006/relationships/image" Target="../media/image990.png"/></Relationships>
</file>

<file path=ppt/slides/_rels/slide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020.png"/><Relationship Id="rId4" Type="http://schemas.openxmlformats.org/officeDocument/2006/relationships/image" Target="../media/image118.png"/></Relationships>
</file>

<file path=ppt/slides/_rels/slide4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040.png"/><Relationship Id="rId4" Type="http://schemas.openxmlformats.org/officeDocument/2006/relationships/image" Target="../media/image119.png"/></Relationships>
</file>

<file path=ppt/slides/_rels/slide4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3.xml"/><Relationship Id="rId1" Type="http://schemas.openxmlformats.org/officeDocument/2006/relationships/slideLayout" Target="../slideLayouts/slideLayout9.xml"/><Relationship Id="rId5" Type="http://schemas.openxmlformats.org/officeDocument/2006/relationships/image" Target="../media/image1060.png"/><Relationship Id="rId4" Type="http://schemas.openxmlformats.org/officeDocument/2006/relationships/image" Target="../media/image120.png"/></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8" Type="http://schemas.openxmlformats.org/officeDocument/2006/relationships/image" Target="../media/image1261.png"/><Relationship Id="rId3" Type="http://schemas.openxmlformats.org/officeDocument/2006/relationships/image" Target="../media/image131.png"/><Relationship Id="rId7" Type="http://schemas.openxmlformats.org/officeDocument/2006/relationships/image" Target="../media/image1051.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1241.png"/><Relationship Id="rId5" Type="http://schemas.openxmlformats.org/officeDocument/2006/relationships/image" Target="../media/image1231.png"/><Relationship Id="rId4" Type="http://schemas.openxmlformats.org/officeDocument/2006/relationships/image" Target="../media/image126.png"/></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130.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70.png"/><Relationship Id="rId18" Type="http://schemas.openxmlformats.org/officeDocument/2006/relationships/image" Target="../media/image1320.png"/><Relationship Id="rId3" Type="http://schemas.openxmlformats.org/officeDocument/2006/relationships/image" Target="../media/image136.png"/><Relationship Id="rId7" Type="http://schemas.openxmlformats.org/officeDocument/2006/relationships/image" Target="../media/image1210.png"/><Relationship Id="rId12" Type="http://schemas.openxmlformats.org/officeDocument/2006/relationships/image" Target="../media/image1260.png"/><Relationship Id="rId17" Type="http://schemas.openxmlformats.org/officeDocument/2006/relationships/image" Target="../media/image1310.png"/><Relationship Id="rId2" Type="http://schemas.openxmlformats.org/officeDocument/2006/relationships/notesSlide" Target="../notesSlides/notesSlide49.xml"/><Relationship Id="rId16" Type="http://schemas.openxmlformats.org/officeDocument/2006/relationships/image" Target="../media/image1300.png"/><Relationship Id="rId20" Type="http://schemas.openxmlformats.org/officeDocument/2006/relationships/image" Target="../media/image1340.png"/><Relationship Id="rId1" Type="http://schemas.openxmlformats.org/officeDocument/2006/relationships/slideLayout" Target="../slideLayouts/slideLayout9.xml"/><Relationship Id="rId6" Type="http://schemas.openxmlformats.org/officeDocument/2006/relationships/image" Target="../media/image1200.png"/><Relationship Id="rId11" Type="http://schemas.openxmlformats.org/officeDocument/2006/relationships/image" Target="../media/image1250.png"/><Relationship Id="rId5" Type="http://schemas.openxmlformats.org/officeDocument/2006/relationships/image" Target="../media/image1190.png"/><Relationship Id="rId15" Type="http://schemas.openxmlformats.org/officeDocument/2006/relationships/image" Target="../media/image1290.png"/><Relationship Id="rId10" Type="http://schemas.openxmlformats.org/officeDocument/2006/relationships/image" Target="../media/image1240.png"/><Relationship Id="rId19" Type="http://schemas.openxmlformats.org/officeDocument/2006/relationships/image" Target="../media/image1330.png"/><Relationship Id="rId4" Type="http://schemas.openxmlformats.org/officeDocument/2006/relationships/image" Target="../media/image1180.png"/><Relationship Id="rId9" Type="http://schemas.openxmlformats.org/officeDocument/2006/relationships/image" Target="../media/image1230.png"/><Relationship Id="rId14" Type="http://schemas.openxmlformats.org/officeDocument/2006/relationships/image" Target="../media/image1280.png"/></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6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3442618"/>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76974" y="4913745"/>
            <a:ext cx="7340708" cy="615521"/>
          </a:xfrm>
          <a:prstGeom prst="rect">
            <a:avLst/>
          </a:prstGeom>
          <a:solidFill>
            <a:srgbClr val="0072C7"/>
          </a:solidFill>
        </p:spPr>
        <p:txBody>
          <a:bodyPr wrap="square" lIns="121889" tIns="60944" rIns="121889" bIns="60944" rtlCol="0">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rPr>
              <a:t>Machine</a:t>
            </a:r>
            <a:r>
              <a:rPr lang="zh-CN" altLang="en-US" sz="3200" b="1" dirty="0">
                <a:solidFill>
                  <a:prstClr val="white"/>
                </a:solidFill>
                <a:latin typeface="微软雅黑" panose="020B0503020204020204" pitchFamily="34" charset="-122"/>
                <a:ea typeface="微软雅黑" panose="020B0503020204020204" pitchFamily="34" charset="-122"/>
              </a:rPr>
              <a:t> </a:t>
            </a:r>
            <a:r>
              <a:rPr lang="en-US" altLang="zh-CN" sz="3200" b="1" dirty="0">
                <a:solidFill>
                  <a:prstClr val="white"/>
                </a:solidFill>
                <a:latin typeface="微软雅黑" panose="020B0503020204020204" pitchFamily="34" charset="-122"/>
                <a:ea typeface="微软雅黑" panose="020B0503020204020204" pitchFamily="34" charset="-122"/>
              </a:rPr>
              <a:t>learning</a:t>
            </a:r>
            <a:endParaRPr lang="zh-CN" altLang="zh-CN" sz="3200"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796835"/>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3285017"/>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1015481"/>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基本单元结构</a:t>
            </a:r>
          </a:p>
        </p:txBody>
      </p:sp>
      <p:pic>
        <p:nvPicPr>
          <p:cNvPr id="6" name="Picture 5">
            <a:extLst>
              <a:ext uri="{FF2B5EF4-FFF2-40B4-BE49-F238E27FC236}">
                <a16:creationId xmlns:a16="http://schemas.microsoft.com/office/drawing/2014/main" id="{26C1DBF3-5EB6-B44E-A42B-4070EB246FEA}"/>
              </a:ext>
            </a:extLst>
          </p:cNvPr>
          <p:cNvPicPr>
            <a:picLocks noChangeAspect="1"/>
          </p:cNvPicPr>
          <p:nvPr/>
        </p:nvPicPr>
        <p:blipFill>
          <a:blip r:embed="rId3"/>
          <a:stretch>
            <a:fillRect/>
          </a:stretch>
        </p:blipFill>
        <p:spPr>
          <a:xfrm>
            <a:off x="1590597" y="2188049"/>
            <a:ext cx="1505105" cy="2870200"/>
          </a:xfrm>
          <a:prstGeom prst="rect">
            <a:avLst/>
          </a:prstGeom>
        </p:spPr>
      </p:pic>
      <p:sp>
        <p:nvSpPr>
          <p:cNvPr id="7" name="Rectangle 6">
            <a:extLst>
              <a:ext uri="{FF2B5EF4-FFF2-40B4-BE49-F238E27FC236}">
                <a16:creationId xmlns:a16="http://schemas.microsoft.com/office/drawing/2014/main" id="{1C709DC7-FAC4-794E-B918-CD7D6190235F}"/>
              </a:ext>
            </a:extLst>
          </p:cNvPr>
          <p:cNvSpPr/>
          <p:nvPr/>
        </p:nvSpPr>
        <p:spPr>
          <a:xfrm>
            <a:off x="2803602" y="2188049"/>
            <a:ext cx="2921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D3C62015-F219-394F-A211-3C64DAAB6AC7}"/>
              </a:ext>
            </a:extLst>
          </p:cNvPr>
          <p:cNvSpPr txBox="1"/>
          <p:nvPr/>
        </p:nvSpPr>
        <p:spPr>
          <a:xfrm>
            <a:off x="236216" y="1319991"/>
            <a:ext cx="5416868" cy="461665"/>
          </a:xfrm>
          <a:prstGeom prst="rect">
            <a:avLst/>
          </a:prstGeom>
          <a:noFill/>
        </p:spPr>
        <p:txBody>
          <a:bodyPr wrap="none" rtlCol="0">
            <a:spAutoFit/>
          </a:bodyPr>
          <a:lstStyle/>
          <a:p>
            <a:pPr algn="l"/>
            <a:r>
              <a:rPr lang="en-CN" sz="2400" dirty="0">
                <a:latin typeface="+mn-ea"/>
              </a:rPr>
              <a:t>任务</a:t>
            </a:r>
            <a:r>
              <a:rPr lang="zh-CN" altLang="en-US" sz="2400" dirty="0">
                <a:latin typeface="+mn-ea"/>
              </a:rPr>
              <a:t>：预测在某一时间节点的输出向量</a:t>
            </a:r>
            <a:endParaRPr lang="en-CN" sz="2400" dirty="0">
              <a:latin typeface="+mn-ea"/>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D1469C-9105-8947-A62B-0C701071B883}"/>
                  </a:ext>
                </a:extLst>
              </p:cNvPr>
              <p:cNvSpPr txBox="1"/>
              <p:nvPr/>
            </p:nvSpPr>
            <p:spPr>
              <a:xfrm>
                <a:off x="3711334" y="2307533"/>
                <a:ext cx="7436331" cy="461665"/>
              </a:xfrm>
              <a:prstGeom prst="rect">
                <a:avLst/>
              </a:prstGeom>
              <a:noFill/>
            </p:spPr>
            <p:txBody>
              <a:bodyPr wrap="none" rtlCol="0">
                <a:spAutoFit/>
              </a:bodyPr>
              <a:lstStyle/>
              <a:p>
                <a:pPr algn="l"/>
                <a:r>
                  <a:rPr lang="en-CN" sz="2400" dirty="0">
                    <a:latin typeface="+mn-ea"/>
                  </a:rPr>
                  <a:t>可以</a:t>
                </a:r>
                <a:r>
                  <a:rPr lang="en-US" sz="2400" dirty="0" err="1">
                    <a:latin typeface="+mn-ea"/>
                  </a:rPr>
                  <a:t>通过一个递归函数来对一个时序信息</a:t>
                </a:r>
                <a14:m>
                  <m:oMath xmlns:m="http://schemas.openxmlformats.org/officeDocument/2006/math">
                    <m:r>
                      <a:rPr lang="en-US" altLang="zh-CN" sz="2400" b="0" i="1" smtClean="0">
                        <a:latin typeface="Cambria Math" panose="02040503050406030204" pitchFamily="18" charset="0"/>
                      </a:rPr>
                      <m:t>𝑥</m:t>
                    </m:r>
                  </m:oMath>
                </a14:m>
                <a:r>
                  <a:rPr lang="zh-CN" altLang="en-US" sz="2400" dirty="0">
                    <a:latin typeface="+mn-ea"/>
                  </a:rPr>
                  <a:t>进行建模：</a:t>
                </a:r>
                <a:endParaRPr lang="en-CN" sz="2400" dirty="0">
                  <a:latin typeface="+mn-ea"/>
                </a:endParaRPr>
              </a:p>
            </p:txBody>
          </p:sp>
        </mc:Choice>
        <mc:Fallback xmlns="">
          <p:sp>
            <p:nvSpPr>
              <p:cNvPr id="10" name="TextBox 9">
                <a:extLst>
                  <a:ext uri="{FF2B5EF4-FFF2-40B4-BE49-F238E27FC236}">
                    <a16:creationId xmlns:a16="http://schemas.microsoft.com/office/drawing/2014/main" id="{23D1469C-9105-8947-A62B-0C701071B883}"/>
                  </a:ext>
                </a:extLst>
              </p:cNvPr>
              <p:cNvSpPr txBox="1">
                <a:spLocks noRot="1" noChangeAspect="1" noMove="1" noResize="1" noEditPoints="1" noAdjustHandles="1" noChangeArrowheads="1" noChangeShapeType="1" noTextEdit="1"/>
              </p:cNvSpPr>
              <p:nvPr/>
            </p:nvSpPr>
            <p:spPr>
              <a:xfrm>
                <a:off x="3711334" y="2307533"/>
                <a:ext cx="7436331" cy="461665"/>
              </a:xfrm>
              <a:prstGeom prst="rect">
                <a:avLst/>
              </a:prstGeom>
              <a:blipFill>
                <a:blip r:embed="rId4"/>
                <a:stretch>
                  <a:fillRect l="-1365" t="-10811" r="-341" b="-29730"/>
                </a:stretch>
              </a:blipFill>
            </p:spPr>
            <p:txBody>
              <a:bodyPr/>
              <a:lstStyle/>
              <a:p>
                <a:r>
                  <a:rPr lang="en-CN">
                    <a:noFill/>
                  </a:rPr>
                  <a:t> </a:t>
                </a:r>
              </a:p>
            </p:txBody>
          </p:sp>
        </mc:Fallback>
      </mc:AlternateContent>
      <p:grpSp>
        <p:nvGrpSpPr>
          <p:cNvPr id="27" name="Group 26">
            <a:extLst>
              <a:ext uri="{FF2B5EF4-FFF2-40B4-BE49-F238E27FC236}">
                <a16:creationId xmlns:a16="http://schemas.microsoft.com/office/drawing/2014/main" id="{9E1D675F-48ED-274C-887F-47D4C18EB05E}"/>
              </a:ext>
            </a:extLst>
          </p:cNvPr>
          <p:cNvGrpSpPr/>
          <p:nvPr/>
        </p:nvGrpSpPr>
        <p:grpSpPr>
          <a:xfrm>
            <a:off x="4670827" y="3007594"/>
            <a:ext cx="5930576" cy="1767646"/>
            <a:chOff x="4670827" y="3007594"/>
            <a:chExt cx="5930576" cy="1767646"/>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7C6EDE-1D04-F045-80BB-25AA11373B45}"/>
                    </a:ext>
                  </a:extLst>
                </p:cNvPr>
                <p:cNvSpPr txBox="1"/>
                <p:nvPr/>
              </p:nvSpPr>
              <p:spPr>
                <a:xfrm>
                  <a:off x="5653084" y="3007596"/>
                  <a:ext cx="4009559"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m:rPr>
                                <m:sty m:val="p"/>
                              </m:rPr>
                              <a:rPr lang="en-US" altLang="zh-CN" sz="4000" i="1">
                                <a:latin typeface="Cambria Math" panose="02040503050406030204" pitchFamily="18" charset="0"/>
                              </a:rPr>
                              <m:t>g</m:t>
                            </m:r>
                          </m:e>
                          <m:sub>
                            <m:r>
                              <a:rPr lang="en-US" altLang="zh-CN" sz="4000" b="0" i="1" smtClean="0">
                                <a:latin typeface="Cambria Math" panose="02040503050406030204" pitchFamily="18" charset="0"/>
                              </a:rPr>
                              <m:t>𝜃</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r>
                              <a:rPr lang="en-US" altLang="zh-CN" sz="4000" b="0" i="1" smtClean="0">
                                <a:latin typeface="Cambria Math" panose="02040503050406030204" pitchFamily="18" charset="0"/>
                              </a:rPr>
                              <m:t>−1</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𝑡</m:t>
                            </m:r>
                          </m:sub>
                        </m:sSub>
                        <m:r>
                          <a:rPr lang="zh-CN" altLang="en-US" sz="4000" b="0" i="1" smtClean="0">
                            <a:latin typeface="Cambria Math" panose="02040503050406030204" pitchFamily="18" charset="0"/>
                          </a:rPr>
                          <m:t> </m:t>
                        </m:r>
                        <m:r>
                          <a:rPr lang="en-US" altLang="zh-CN" sz="4000" b="0" i="1" smtClean="0">
                            <a:latin typeface="Cambria Math" panose="02040503050406030204" pitchFamily="18" charset="0"/>
                          </a:rPr>
                          <m:t>)</m:t>
                        </m:r>
                      </m:oMath>
                    </m:oMathPara>
                  </a14:m>
                  <a:endParaRPr lang="en-CN" sz="4000" dirty="0">
                    <a:latin typeface="+mn-ea"/>
                  </a:endParaRPr>
                </a:p>
              </p:txBody>
            </p:sp>
          </mc:Choice>
          <mc:Fallback xmlns="">
            <p:sp>
              <p:nvSpPr>
                <p:cNvPr id="11" name="TextBox 10">
                  <a:extLst>
                    <a:ext uri="{FF2B5EF4-FFF2-40B4-BE49-F238E27FC236}">
                      <a16:creationId xmlns:a16="http://schemas.microsoft.com/office/drawing/2014/main" id="{E97C6EDE-1D04-F045-80BB-25AA11373B45}"/>
                    </a:ext>
                  </a:extLst>
                </p:cNvPr>
                <p:cNvSpPr txBox="1">
                  <a:spLocks noRot="1" noChangeAspect="1" noMove="1" noResize="1" noEditPoints="1" noAdjustHandles="1" noChangeArrowheads="1" noChangeShapeType="1" noTextEdit="1"/>
                </p:cNvSpPr>
                <p:nvPr/>
              </p:nvSpPr>
              <p:spPr>
                <a:xfrm>
                  <a:off x="5653084" y="3007596"/>
                  <a:ext cx="4009559" cy="615553"/>
                </a:xfrm>
                <a:prstGeom prst="rect">
                  <a:avLst/>
                </a:prstGeom>
                <a:blipFill>
                  <a:blip r:embed="rId5"/>
                  <a:stretch>
                    <a:fillRect l="-1893" t="-6000" r="-3470" b="-36000"/>
                  </a:stretch>
                </a:blipFill>
              </p:spPr>
              <p:txBody>
                <a:bodyPr/>
                <a:lstStyle/>
                <a:p>
                  <a:r>
                    <a:rPr lang="en-CN">
                      <a:noFill/>
                    </a:rPr>
                    <a:t> </a:t>
                  </a:r>
                </a:p>
              </p:txBody>
            </p:sp>
          </mc:Fallback>
        </mc:AlternateContent>
        <p:sp>
          <p:nvSpPr>
            <p:cNvPr id="12" name="Rectangle 11">
              <a:extLst>
                <a:ext uri="{FF2B5EF4-FFF2-40B4-BE49-F238E27FC236}">
                  <a16:creationId xmlns:a16="http://schemas.microsoft.com/office/drawing/2014/main" id="{697ED992-7686-C749-9950-5DF08C0444FA}"/>
                </a:ext>
              </a:extLst>
            </p:cNvPr>
            <p:cNvSpPr/>
            <p:nvPr/>
          </p:nvSpPr>
          <p:spPr>
            <a:xfrm>
              <a:off x="5653084" y="3007596"/>
              <a:ext cx="633416" cy="74485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CAAD21A-3F9F-C248-BD3A-490A31B7453C}"/>
                </a:ext>
              </a:extLst>
            </p:cNvPr>
            <p:cNvSpPr/>
            <p:nvPr/>
          </p:nvSpPr>
          <p:spPr>
            <a:xfrm>
              <a:off x="6796084" y="3007595"/>
              <a:ext cx="633416" cy="74485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0710C608-AFCE-994C-B1CB-68AB1A87B81F}"/>
                </a:ext>
              </a:extLst>
            </p:cNvPr>
            <p:cNvSpPr/>
            <p:nvPr/>
          </p:nvSpPr>
          <p:spPr>
            <a:xfrm>
              <a:off x="7583988" y="3007594"/>
              <a:ext cx="988511" cy="744857"/>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C76772FA-2A0B-0A49-BBAB-1779318758F2}"/>
                </a:ext>
              </a:extLst>
            </p:cNvPr>
            <p:cNvSpPr/>
            <p:nvPr/>
          </p:nvSpPr>
          <p:spPr>
            <a:xfrm>
              <a:off x="8688315" y="3012035"/>
              <a:ext cx="633417" cy="744857"/>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7" name="Straight Arrow Connector 16">
              <a:extLst>
                <a:ext uri="{FF2B5EF4-FFF2-40B4-BE49-F238E27FC236}">
                  <a16:creationId xmlns:a16="http://schemas.microsoft.com/office/drawing/2014/main" id="{798F9F5A-B672-3141-BA85-C9956D075EAF}"/>
                </a:ext>
              </a:extLst>
            </p:cNvPr>
            <p:cNvCxnSpPr>
              <a:stCxn id="12" idx="2"/>
            </p:cNvCxnSpPr>
            <p:nvPr/>
          </p:nvCxnSpPr>
          <p:spPr>
            <a:xfrm flipH="1">
              <a:off x="5562600" y="3752453"/>
              <a:ext cx="407192"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701B26-C35E-AE4F-B7FF-6FD5FE0A9017}"/>
                </a:ext>
              </a:extLst>
            </p:cNvPr>
            <p:cNvCxnSpPr>
              <a:cxnSpLocks/>
            </p:cNvCxnSpPr>
            <p:nvPr/>
          </p:nvCxnSpPr>
          <p:spPr>
            <a:xfrm>
              <a:off x="7088184"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13A25F-366A-FE4B-9827-1E34E2992310}"/>
                </a:ext>
              </a:extLst>
            </p:cNvPr>
            <p:cNvCxnSpPr>
              <a:cxnSpLocks/>
            </p:cNvCxnSpPr>
            <p:nvPr/>
          </p:nvCxnSpPr>
          <p:spPr>
            <a:xfrm>
              <a:off x="8092527"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D9A953-2B67-B143-BD10-E8542CBD6A24}"/>
                </a:ext>
              </a:extLst>
            </p:cNvPr>
            <p:cNvCxnSpPr>
              <a:cxnSpLocks/>
            </p:cNvCxnSpPr>
            <p:nvPr/>
          </p:nvCxnSpPr>
          <p:spPr>
            <a:xfrm>
              <a:off x="9005023" y="3765155"/>
              <a:ext cx="519977"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D606F5-D939-2F4A-A49F-597787F0EEE5}"/>
                </a:ext>
              </a:extLst>
            </p:cNvPr>
            <p:cNvSpPr txBox="1"/>
            <p:nvPr/>
          </p:nvSpPr>
          <p:spPr>
            <a:xfrm>
              <a:off x="4670827" y="4389678"/>
              <a:ext cx="1338828" cy="369332"/>
            </a:xfrm>
            <a:prstGeom prst="rect">
              <a:avLst/>
            </a:prstGeom>
            <a:noFill/>
          </p:spPr>
          <p:txBody>
            <a:bodyPr wrap="none" rtlCol="0">
              <a:spAutoFit/>
            </a:bodyPr>
            <a:lstStyle/>
            <a:p>
              <a:pPr algn="l"/>
              <a:r>
                <a:rPr lang="en-US" dirty="0" err="1">
                  <a:latin typeface="+mn-ea"/>
                </a:rPr>
                <a:t>新的隐状态</a:t>
              </a:r>
              <a:endParaRPr lang="en-CN" dirty="0">
                <a:latin typeface="+mn-ea"/>
              </a:endParaRPr>
            </a:p>
          </p:txBody>
        </p:sp>
        <p:sp>
          <p:nvSpPr>
            <p:cNvPr id="24" name="TextBox 23">
              <a:extLst>
                <a:ext uri="{FF2B5EF4-FFF2-40B4-BE49-F238E27FC236}">
                  <a16:creationId xmlns:a16="http://schemas.microsoft.com/office/drawing/2014/main" id="{84A7C495-F8D7-434F-8740-BF9EDC16B21B}"/>
                </a:ext>
              </a:extLst>
            </p:cNvPr>
            <p:cNvSpPr txBox="1"/>
            <p:nvPr/>
          </p:nvSpPr>
          <p:spPr>
            <a:xfrm>
              <a:off x="6245160" y="4389678"/>
              <a:ext cx="1338828" cy="369332"/>
            </a:xfrm>
            <a:prstGeom prst="rect">
              <a:avLst/>
            </a:prstGeom>
            <a:noFill/>
          </p:spPr>
          <p:txBody>
            <a:bodyPr wrap="none" rtlCol="0">
              <a:spAutoFit/>
            </a:bodyPr>
            <a:lstStyle/>
            <a:p>
              <a:pPr algn="l"/>
              <a:r>
                <a:rPr lang="en-US" dirty="0" err="1">
                  <a:latin typeface="+mn-ea"/>
                </a:rPr>
                <a:t>非线性函数</a:t>
              </a:r>
              <a:endParaRPr lang="en-CN" dirty="0">
                <a:latin typeface="+mn-ea"/>
              </a:endParaRPr>
            </a:p>
          </p:txBody>
        </p:sp>
        <p:sp>
          <p:nvSpPr>
            <p:cNvPr id="25" name="TextBox 24">
              <a:extLst>
                <a:ext uri="{FF2B5EF4-FFF2-40B4-BE49-F238E27FC236}">
                  <a16:creationId xmlns:a16="http://schemas.microsoft.com/office/drawing/2014/main" id="{0F4D47D2-08B5-A049-89F1-F9B84EF2C783}"/>
                </a:ext>
              </a:extLst>
            </p:cNvPr>
            <p:cNvSpPr txBox="1"/>
            <p:nvPr/>
          </p:nvSpPr>
          <p:spPr>
            <a:xfrm>
              <a:off x="7622088" y="4389678"/>
              <a:ext cx="1107996" cy="369332"/>
            </a:xfrm>
            <a:prstGeom prst="rect">
              <a:avLst/>
            </a:prstGeom>
            <a:noFill/>
          </p:spPr>
          <p:txBody>
            <a:bodyPr wrap="none" rtlCol="0">
              <a:spAutoFit/>
            </a:bodyPr>
            <a:lstStyle/>
            <a:p>
              <a:pPr algn="l"/>
              <a:r>
                <a:rPr lang="en-US" dirty="0" err="1">
                  <a:latin typeface="+mn-ea"/>
                </a:rPr>
                <a:t>旧的状态</a:t>
              </a:r>
              <a:endParaRPr lang="en-CN" dirty="0">
                <a:latin typeface="+mn-ea"/>
              </a:endParaRPr>
            </a:p>
          </p:txBody>
        </p:sp>
        <p:sp>
          <p:nvSpPr>
            <p:cNvPr id="26" name="TextBox 25">
              <a:extLst>
                <a:ext uri="{FF2B5EF4-FFF2-40B4-BE49-F238E27FC236}">
                  <a16:creationId xmlns:a16="http://schemas.microsoft.com/office/drawing/2014/main" id="{C6F2D3A3-2334-8740-BB72-4870CF8DEBA3}"/>
                </a:ext>
              </a:extLst>
            </p:cNvPr>
            <p:cNvSpPr txBox="1"/>
            <p:nvPr/>
          </p:nvSpPr>
          <p:spPr>
            <a:xfrm>
              <a:off x="8800910" y="4405908"/>
              <a:ext cx="1800493" cy="369332"/>
            </a:xfrm>
            <a:prstGeom prst="rect">
              <a:avLst/>
            </a:prstGeom>
            <a:noFill/>
          </p:spPr>
          <p:txBody>
            <a:bodyPr wrap="none" rtlCol="0">
              <a:spAutoFit/>
            </a:bodyPr>
            <a:lstStyle/>
            <a:p>
              <a:pPr algn="l"/>
              <a:r>
                <a:rPr lang="en-US" dirty="0" err="1">
                  <a:latin typeface="+mn-ea"/>
                </a:rPr>
                <a:t>某一时刻的输入</a:t>
              </a:r>
              <a:endParaRPr lang="en-CN" dirty="0">
                <a:latin typeface="+mn-ea"/>
              </a:endParaRPr>
            </a:p>
          </p:txBody>
        </p:sp>
      </p:grpSp>
    </p:spTree>
    <p:extLst>
      <p:ext uri="{BB962C8B-B14F-4D97-AF65-F5344CB8AC3E}">
        <p14:creationId xmlns:p14="http://schemas.microsoft.com/office/powerpoint/2010/main" val="589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-1</a:t>
            </a:r>
            <a:endParaRPr lang="zh-CN"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1135054"/>
              </a:xfrm>
              <a:prstGeom prst="rect">
                <a:avLst/>
              </a:prstGeom>
              <a:noFill/>
            </p:spPr>
            <p:txBody>
              <a:bodyPr wrap="square">
                <a:spAutoFit/>
              </a:bodyPr>
              <a:lstStyle/>
              <a:p>
                <a:pPr>
                  <a:lnSpc>
                    <a:spcPct val="150000"/>
                  </a:lnSpc>
                  <a:spcAft>
                    <a:spcPts val="1000"/>
                  </a:spcAft>
                </a:pP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引入了隐状态</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hidden state</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可对序列数据提取特征，接着再转换为输出。首先从一个时间节点出发，先计算</a:t>
                </a:r>
                <a14:m>
                  <m:oMath xmlns:m="http://schemas.openxmlformats.org/officeDocument/2006/math">
                    <m:sSub>
                      <m:sSubPr>
                        <m:ctrlPr>
                          <a:rPr lang="en-CN" sz="24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kern="100">
                            <a:effectLst/>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1135054"/>
              </a:xfrm>
              <a:prstGeom prst="rect">
                <a:avLst/>
              </a:prstGeom>
              <a:blipFill>
                <a:blip r:embed="rId3"/>
                <a:stretch>
                  <a:fillRect l="-817" b="-120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34B507F-629A-A94B-B33E-31E070FB36B3}"/>
                  </a:ext>
                </a:extLst>
              </p:cNvPr>
              <p:cNvSpPr txBox="1"/>
              <p:nvPr/>
            </p:nvSpPr>
            <p:spPr>
              <a:xfrm>
                <a:off x="4470400" y="3429000"/>
                <a:ext cx="70485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0</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i="1">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xmlns="">
          <p:sp>
            <p:nvSpPr>
              <p:cNvPr id="20" name="TextBox 19">
                <a:extLst>
                  <a:ext uri="{FF2B5EF4-FFF2-40B4-BE49-F238E27FC236}">
                    <a16:creationId xmlns:a16="http://schemas.microsoft.com/office/drawing/2014/main" id="{E34B507F-629A-A94B-B33E-31E070FB36B3}"/>
                  </a:ext>
                </a:extLst>
              </p:cNvPr>
              <p:cNvSpPr txBox="1">
                <a:spLocks noRot="1" noChangeAspect="1" noMove="1" noResize="1" noEditPoints="1" noAdjustHandles="1" noChangeArrowheads="1" noChangeShapeType="1" noTextEdit="1"/>
              </p:cNvSpPr>
              <p:nvPr/>
            </p:nvSpPr>
            <p:spPr>
              <a:xfrm>
                <a:off x="4470400" y="3429000"/>
                <a:ext cx="7048500" cy="646331"/>
              </a:xfrm>
              <a:prstGeom prst="rect">
                <a:avLst/>
              </a:prstGeom>
              <a:blipFill>
                <a:blip r:embed="rId4"/>
                <a:stretch>
                  <a:fillRect b="-15385"/>
                </a:stretch>
              </a:blipFill>
            </p:spPr>
            <p:txBody>
              <a:bodyPr/>
              <a:lstStyle/>
              <a:p>
                <a:r>
                  <a:rPr lang="en-CN">
                    <a:noFill/>
                  </a:rPr>
                  <a:t> </a:t>
                </a:r>
              </a:p>
            </p:txBody>
          </p:sp>
        </mc:Fallback>
      </mc:AlternateContent>
      <p:pic>
        <p:nvPicPr>
          <p:cNvPr id="21" name="Picture 20">
            <a:extLst>
              <a:ext uri="{FF2B5EF4-FFF2-40B4-BE49-F238E27FC236}">
                <a16:creationId xmlns:a16="http://schemas.microsoft.com/office/drawing/2014/main" id="{83FC1EEB-7A91-B442-ACE7-D0F0BBE06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729" y="2815415"/>
            <a:ext cx="1837765" cy="2195108"/>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7EF80A0-7797-EB86-DCDA-73DF28EB4F32}"/>
                  </a:ext>
                </a:extLst>
              </p:cNvPr>
              <p:cNvSpPr txBox="1"/>
              <p:nvPr/>
            </p:nvSpPr>
            <p:spPr>
              <a:xfrm>
                <a:off x="2211049" y="2815415"/>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xmlns="">
          <p:sp>
            <p:nvSpPr>
              <p:cNvPr id="3" name="TextBox 2">
                <a:extLst>
                  <a:ext uri="{FF2B5EF4-FFF2-40B4-BE49-F238E27FC236}">
                    <a16:creationId xmlns:a16="http://schemas.microsoft.com/office/drawing/2014/main" id="{47EF80A0-7797-EB86-DCDA-73DF28EB4F32}"/>
                  </a:ext>
                </a:extLst>
              </p:cNvPr>
              <p:cNvSpPr txBox="1">
                <a:spLocks noRot="1" noChangeAspect="1" noMove="1" noResize="1" noEditPoints="1" noAdjustHandles="1" noChangeArrowheads="1" noChangeShapeType="1" noTextEdit="1"/>
              </p:cNvSpPr>
              <p:nvPr/>
            </p:nvSpPr>
            <p:spPr>
              <a:xfrm>
                <a:off x="2211049" y="2815415"/>
                <a:ext cx="861935" cy="369332"/>
              </a:xfrm>
              <a:prstGeom prst="rect">
                <a:avLst/>
              </a:prstGeom>
              <a:blipFill>
                <a:blip r:embed="rId6"/>
                <a:stretch>
                  <a:fillRect b="-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EDB986-18A2-9B29-7885-23A2A8B00499}"/>
                  </a:ext>
                </a:extLst>
              </p:cNvPr>
              <p:cNvSpPr txBox="1"/>
              <p:nvPr/>
            </p:nvSpPr>
            <p:spPr>
              <a:xfrm>
                <a:off x="3367496" y="3752165"/>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xmlns="">
          <p:sp>
            <p:nvSpPr>
              <p:cNvPr id="6" name="TextBox 5">
                <a:extLst>
                  <a:ext uri="{FF2B5EF4-FFF2-40B4-BE49-F238E27FC236}">
                    <a16:creationId xmlns:a16="http://schemas.microsoft.com/office/drawing/2014/main" id="{BDEDB986-18A2-9B29-7885-23A2A8B00499}"/>
                  </a:ext>
                </a:extLst>
              </p:cNvPr>
              <p:cNvSpPr txBox="1">
                <a:spLocks noRot="1" noChangeAspect="1" noMove="1" noResize="1" noEditPoints="1" noAdjustHandles="1" noChangeArrowheads="1" noChangeShapeType="1" noTextEdit="1"/>
              </p:cNvSpPr>
              <p:nvPr/>
            </p:nvSpPr>
            <p:spPr>
              <a:xfrm>
                <a:off x="3367496" y="3752165"/>
                <a:ext cx="633996" cy="369332"/>
              </a:xfrm>
              <a:prstGeom prst="rect">
                <a:avLst/>
              </a:prstGeom>
              <a:blipFill>
                <a:blip r:embed="rId7"/>
                <a:stretch>
                  <a:fillRect/>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AF1765E9-2288-521F-E55A-94061F25FD31}"/>
              </a:ext>
            </a:extLst>
          </p:cNvPr>
          <p:cNvSpPr txBox="1"/>
          <p:nvPr/>
        </p:nvSpPr>
        <p:spPr>
          <a:xfrm>
            <a:off x="5088329" y="4779690"/>
            <a:ext cx="6096000" cy="461665"/>
          </a:xfrm>
          <a:prstGeom prst="rect">
            <a:avLst/>
          </a:prstGeom>
          <a:noFill/>
        </p:spPr>
        <p:txBody>
          <a:bodyPr wrap="square">
            <a:spAutoFit/>
          </a:bodyPr>
          <a:lstStyle/>
          <a:p>
            <a:r>
              <a:rPr lang="zh-CN" altLang="en-US" sz="2400" b="0" i="0" dirty="0">
                <a:effectLst/>
                <a:latin typeface="-apple-system"/>
              </a:rPr>
              <a:t>这里激活函数一般会选择</a:t>
            </a:r>
            <a:r>
              <a:rPr lang="en-US" sz="2400" b="0" i="0" dirty="0">
                <a:effectLst/>
                <a:latin typeface="-apple-system"/>
              </a:rPr>
              <a:t>tanh</a:t>
            </a:r>
            <a:r>
              <a:rPr lang="zh-CN" altLang="en-US" sz="2400" b="0" i="0" dirty="0">
                <a:effectLst/>
                <a:latin typeface="-apple-system"/>
              </a:rPr>
              <a:t>函数</a:t>
            </a:r>
            <a:endParaRPr lang="en-CN" sz="2400" dirty="0"/>
          </a:p>
        </p:txBody>
      </p:sp>
    </p:spTree>
    <p:extLst>
      <p:ext uri="{BB962C8B-B14F-4D97-AF65-F5344CB8AC3E}">
        <p14:creationId xmlns:p14="http://schemas.microsoft.com/office/powerpoint/2010/main" val="35298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-2</a:t>
            </a:r>
            <a:endParaRPr lang="zh-CN"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1135054"/>
              </a:xfrm>
              <a:prstGeom prst="rect">
                <a:avLst/>
              </a:prstGeom>
              <a:noFill/>
            </p:spPr>
            <p:txBody>
              <a:bodyPr wrap="square">
                <a:spAutoFit/>
              </a:bodyPr>
              <a:lstStyle/>
              <a:p>
                <a:pPr>
                  <a:lnSpc>
                    <a:spcPct val="150000"/>
                  </a:lnSpc>
                  <a:spcAft>
                    <a:spcPts val="1000"/>
                  </a:spcAft>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在第一步的基础上，上一步的隐状态</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a:latin typeface="Cambria Math" panose="02040503050406030204" pitchFamily="18" charset="0"/>
                          </a:rPr>
                          <m:t>1</m:t>
                        </m:r>
                      </m:sub>
                    </m:sSub>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可以随时间传播到下一步用来计算</a:t>
                </a:r>
                <a14:m>
                  <m:oMath xmlns:m="http://schemas.openxmlformats.org/officeDocument/2006/math">
                    <m:sSub>
                      <m:sSubPr>
                        <m:ctrlPr>
                          <a:rPr lang="en-CN" sz="2400" i="1" smtClean="0">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US" altLang="zh-CN" sz="2400" b="0" i="0" smtClean="0">
                            <a:latin typeface="Cambria Math" panose="02040503050406030204" pitchFamily="18" charset="0"/>
                          </a:rPr>
                          <m:t>2</m:t>
                        </m:r>
                      </m:sub>
                    </m:sSub>
                    <m:r>
                      <a:rPr lang="en-CN" sz="2400" i="1">
                        <a:latin typeface="Cambria Math" panose="02040503050406030204" pitchFamily="18" charset="0"/>
                      </a:rPr>
                      <m:t> </m:t>
                    </m:r>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，在</a:t>
                </a:r>
                <a:r>
                  <a:rPr lang="en-US" sz="2400" kern="100" dirty="0">
                    <a:latin typeface="Microsoft YaHei" panose="020B0503020204020204" pitchFamily="34" charset="-122"/>
                    <a:ea typeface="Microsoft YaHei" panose="020B0503020204020204" pitchFamily="34" charset="-122"/>
                    <a:cs typeface="Times New Roman" panose="02020603050405020304" pitchFamily="18" charset="0"/>
                  </a:rPr>
                  <a:t>RNN</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中每个步骤使用的参数</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US" altLang="zh-CN" sz="2400" b="0" i="1" smtClean="0">
                            <a:latin typeface="Cambria Math" panose="02040503050406030204" pitchFamily="18" charset="0"/>
                          </a:rPr>
                          <m:t>𝜃</m:t>
                        </m:r>
                      </m:sub>
                    </m:sSub>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都相同且共享，其计算结果如下 </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1135054"/>
              </a:xfrm>
              <a:prstGeom prst="rect">
                <a:avLst/>
              </a:prstGeom>
              <a:blipFill>
                <a:blip r:embed="rId3"/>
                <a:stretch>
                  <a:fillRect l="-817" b="-120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A41809-0660-BD4E-98A5-7515A6FA98AD}"/>
                  </a:ext>
                </a:extLst>
              </p:cNvPr>
              <p:cNvSpPr txBox="1"/>
              <p:nvPr/>
            </p:nvSpPr>
            <p:spPr>
              <a:xfrm>
                <a:off x="4703108" y="3244334"/>
                <a:ext cx="696057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xmlns="">
          <p:sp>
            <p:nvSpPr>
              <p:cNvPr id="7" name="TextBox 6">
                <a:extLst>
                  <a:ext uri="{FF2B5EF4-FFF2-40B4-BE49-F238E27FC236}">
                    <a16:creationId xmlns:a16="http://schemas.microsoft.com/office/drawing/2014/main" id="{AAA41809-0660-BD4E-98A5-7515A6FA98AD}"/>
                  </a:ext>
                </a:extLst>
              </p:cNvPr>
              <p:cNvSpPr txBox="1">
                <a:spLocks noRot="1" noChangeAspect="1" noMove="1" noResize="1" noEditPoints="1" noAdjustHandles="1" noChangeArrowheads="1" noChangeShapeType="1" noTextEdit="1"/>
              </p:cNvSpPr>
              <p:nvPr/>
            </p:nvSpPr>
            <p:spPr>
              <a:xfrm>
                <a:off x="4703108" y="3244334"/>
                <a:ext cx="6960571" cy="646331"/>
              </a:xfrm>
              <a:prstGeom prst="rect">
                <a:avLst/>
              </a:prstGeom>
              <a:blipFill>
                <a:blip r:embed="rId4"/>
                <a:stretch>
                  <a:fillRect b="-15385"/>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2DF378D2-5276-4F49-B21D-ADF4156AC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77" y="2707647"/>
            <a:ext cx="3005399" cy="210640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4048310-6E60-C5FE-AED8-AE91E6CFDFFA}"/>
                  </a:ext>
                </a:extLst>
              </p:cNvPr>
              <p:cNvSpPr txBox="1"/>
              <p:nvPr/>
            </p:nvSpPr>
            <p:spPr>
              <a:xfrm>
                <a:off x="2810657" y="2703354"/>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xmlns="">
          <p:sp>
            <p:nvSpPr>
              <p:cNvPr id="2" name="TextBox 1">
                <a:extLst>
                  <a:ext uri="{FF2B5EF4-FFF2-40B4-BE49-F238E27FC236}">
                    <a16:creationId xmlns:a16="http://schemas.microsoft.com/office/drawing/2014/main" id="{D4048310-6E60-C5FE-AED8-AE91E6CFDFFA}"/>
                  </a:ext>
                </a:extLst>
              </p:cNvPr>
              <p:cNvSpPr txBox="1">
                <a:spLocks noRot="1" noChangeAspect="1" noMove="1" noResize="1" noEditPoints="1" noAdjustHandles="1" noChangeArrowheads="1" noChangeShapeType="1" noTextEdit="1"/>
              </p:cNvSpPr>
              <p:nvPr/>
            </p:nvSpPr>
            <p:spPr>
              <a:xfrm>
                <a:off x="2810657" y="2703354"/>
                <a:ext cx="861935" cy="369332"/>
              </a:xfrm>
              <a:prstGeom prst="rect">
                <a:avLst/>
              </a:prstGeom>
              <a:blipFill>
                <a:blip r:embed="rId6"/>
                <a:stretch>
                  <a:fillRect b="-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1476321-5777-3023-9839-1DDE7EBD7464}"/>
                  </a:ext>
                </a:extLst>
              </p:cNvPr>
              <p:cNvSpPr txBox="1"/>
              <p:nvPr/>
            </p:nvSpPr>
            <p:spPr>
              <a:xfrm>
                <a:off x="3905378" y="3705999"/>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xmlns="">
          <p:sp>
            <p:nvSpPr>
              <p:cNvPr id="3" name="TextBox 2">
                <a:extLst>
                  <a:ext uri="{FF2B5EF4-FFF2-40B4-BE49-F238E27FC236}">
                    <a16:creationId xmlns:a16="http://schemas.microsoft.com/office/drawing/2014/main" id="{11476321-5777-3023-9839-1DDE7EBD7464}"/>
                  </a:ext>
                </a:extLst>
              </p:cNvPr>
              <p:cNvSpPr txBox="1">
                <a:spLocks noRot="1" noChangeAspect="1" noMove="1" noResize="1" noEditPoints="1" noAdjustHandles="1" noChangeArrowheads="1" noChangeShapeType="1" noTextEdit="1"/>
              </p:cNvSpPr>
              <p:nvPr/>
            </p:nvSpPr>
            <p:spPr>
              <a:xfrm>
                <a:off x="3905378" y="3705999"/>
                <a:ext cx="633996"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EE2F2B8-A2DC-F616-8A3C-EAC5C39CF6CB}"/>
                  </a:ext>
                </a:extLst>
              </p:cNvPr>
              <p:cNvSpPr txBox="1"/>
              <p:nvPr/>
            </p:nvSpPr>
            <p:spPr>
              <a:xfrm>
                <a:off x="1476532" y="2695495"/>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xmlns="">
          <p:sp>
            <p:nvSpPr>
              <p:cNvPr id="5" name="TextBox 4">
                <a:extLst>
                  <a:ext uri="{FF2B5EF4-FFF2-40B4-BE49-F238E27FC236}">
                    <a16:creationId xmlns:a16="http://schemas.microsoft.com/office/drawing/2014/main" id="{3EE2F2B8-A2DC-F616-8A3C-EAC5C39CF6CB}"/>
                  </a:ext>
                </a:extLst>
              </p:cNvPr>
              <p:cNvSpPr txBox="1">
                <a:spLocks noRot="1" noChangeAspect="1" noMove="1" noResize="1" noEditPoints="1" noAdjustHandles="1" noChangeArrowheads="1" noChangeShapeType="1" noTextEdit="1"/>
              </p:cNvSpPr>
              <p:nvPr/>
            </p:nvSpPr>
            <p:spPr>
              <a:xfrm>
                <a:off x="1476532" y="2695495"/>
                <a:ext cx="861935"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C515EE6-70B0-5117-55A6-00CC07EA9233}"/>
                  </a:ext>
                </a:extLst>
              </p:cNvPr>
              <p:cNvSpPr txBox="1"/>
              <p:nvPr/>
            </p:nvSpPr>
            <p:spPr>
              <a:xfrm>
                <a:off x="2632979" y="3632245"/>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xmlns="">
          <p:sp>
            <p:nvSpPr>
              <p:cNvPr id="6" name="TextBox 5">
                <a:extLst>
                  <a:ext uri="{FF2B5EF4-FFF2-40B4-BE49-F238E27FC236}">
                    <a16:creationId xmlns:a16="http://schemas.microsoft.com/office/drawing/2014/main" id="{5C515EE6-70B0-5117-55A6-00CC07EA9233}"/>
                  </a:ext>
                </a:extLst>
              </p:cNvPr>
              <p:cNvSpPr txBox="1">
                <a:spLocks noRot="1" noChangeAspect="1" noMove="1" noResize="1" noEditPoints="1" noAdjustHandles="1" noChangeArrowheads="1" noChangeShapeType="1" noTextEdit="1"/>
              </p:cNvSpPr>
              <p:nvPr/>
            </p:nvSpPr>
            <p:spPr>
              <a:xfrm>
                <a:off x="2632979" y="3632245"/>
                <a:ext cx="633996" cy="369332"/>
              </a:xfrm>
              <a:prstGeom prst="rect">
                <a:avLst/>
              </a:prstGeom>
              <a:blipFill>
                <a:blip r:embed="rId9"/>
                <a:stretch>
                  <a:fillRect b="-3448"/>
                </a:stretch>
              </a:blipFill>
            </p:spPr>
            <p:txBody>
              <a:bodyPr/>
              <a:lstStyle/>
              <a:p>
                <a:r>
                  <a:rPr lang="en-CN">
                    <a:noFill/>
                  </a:rPr>
                  <a:t> </a:t>
                </a:r>
              </a:p>
            </p:txBody>
          </p:sp>
        </mc:Fallback>
      </mc:AlternateContent>
    </p:spTree>
    <p:extLst>
      <p:ext uri="{BB962C8B-B14F-4D97-AF65-F5344CB8AC3E}">
        <p14:creationId xmlns:p14="http://schemas.microsoft.com/office/powerpoint/2010/main" val="335392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-3</a:t>
            </a:r>
            <a:endParaRPr lang="zh-CN" altLang="en-US"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3B5AFC-A994-B94F-95A8-07303717DA0F}"/>
                  </a:ext>
                </a:extLst>
              </p:cNvPr>
              <p:cNvSpPr txBox="1"/>
              <p:nvPr/>
            </p:nvSpPr>
            <p:spPr>
              <a:xfrm>
                <a:off x="660400" y="1118636"/>
                <a:ext cx="4881336" cy="830997"/>
              </a:xfrm>
              <a:prstGeom prst="rect">
                <a:avLst/>
              </a:prstGeom>
              <a:noFill/>
            </p:spPr>
            <p:txBody>
              <a:bodyPr wrap="none" rtlCol="0">
                <a:spAutoFit/>
              </a:bodyPr>
              <a:lstStyle/>
              <a:p>
                <a:r>
                  <a:rPr lang="zh-CN" altLang="en-US" sz="2400" dirty="0"/>
                  <a:t>计算</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3</m:t>
                        </m:r>
                      </m:sub>
                    </m:sSub>
                  </m:oMath>
                </a14:m>
                <a:r>
                  <a:rPr lang="en-US" sz="2400" dirty="0"/>
                  <a:t>,</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4</m:t>
                        </m:r>
                      </m:sub>
                    </m:sSub>
                  </m:oMath>
                </a14:m>
                <a:r>
                  <a:rPr lang="zh-CN" altLang="en-US" sz="2400" dirty="0"/>
                  <a:t>，网络结构如下图所示：</a:t>
                </a:r>
                <a:endParaRPr lang="en-CN" sz="2400" dirty="0"/>
              </a:p>
              <a:p>
                <a:pPr algn="l"/>
                <a:endParaRPr lang="en-CN" sz="2400" dirty="0">
                  <a:latin typeface="+mn-ea"/>
                </a:endParaRPr>
              </a:p>
            </p:txBody>
          </p:sp>
        </mc:Choice>
        <mc:Fallback xmlns="">
          <p:sp>
            <p:nvSpPr>
              <p:cNvPr id="2" name="TextBox 1">
                <a:extLst>
                  <a:ext uri="{FF2B5EF4-FFF2-40B4-BE49-F238E27FC236}">
                    <a16:creationId xmlns:a16="http://schemas.microsoft.com/office/drawing/2014/main" id="{DD3B5AFC-A994-B94F-95A8-07303717DA0F}"/>
                  </a:ext>
                </a:extLst>
              </p:cNvPr>
              <p:cNvSpPr txBox="1">
                <a:spLocks noRot="1" noChangeAspect="1" noMove="1" noResize="1" noEditPoints="1" noAdjustHandles="1" noChangeArrowheads="1" noChangeShapeType="1" noTextEdit="1"/>
              </p:cNvSpPr>
              <p:nvPr/>
            </p:nvSpPr>
            <p:spPr>
              <a:xfrm>
                <a:off x="660400" y="1118636"/>
                <a:ext cx="4881336" cy="830997"/>
              </a:xfrm>
              <a:prstGeom prst="rect">
                <a:avLst/>
              </a:prstGeom>
              <a:blipFill>
                <a:blip r:embed="rId3"/>
                <a:stretch>
                  <a:fillRect l="-1813" t="-6061" r="-1036"/>
                </a:stretch>
              </a:blipFill>
            </p:spPr>
            <p:txBody>
              <a:bodyPr/>
              <a:lstStyle/>
              <a:p>
                <a:r>
                  <a:rPr lang="en-CN">
                    <a:noFill/>
                  </a:rPr>
                  <a:t> </a:t>
                </a:r>
              </a:p>
            </p:txBody>
          </p:sp>
        </mc:Fallback>
      </mc:AlternateContent>
      <p:pic>
        <p:nvPicPr>
          <p:cNvPr id="9" name="Picture 8">
            <a:extLst>
              <a:ext uri="{FF2B5EF4-FFF2-40B4-BE49-F238E27FC236}">
                <a16:creationId xmlns:a16="http://schemas.microsoft.com/office/drawing/2014/main" id="{70EEA368-539B-4F44-8CDE-891A630789EB}"/>
              </a:ext>
            </a:extLst>
          </p:cNvPr>
          <p:cNvPicPr>
            <a:picLocks noChangeAspect="1"/>
          </p:cNvPicPr>
          <p:nvPr/>
        </p:nvPicPr>
        <p:blipFill>
          <a:blip r:embed="rId4"/>
          <a:stretch>
            <a:fillRect/>
          </a:stretch>
        </p:blipFill>
        <p:spPr>
          <a:xfrm>
            <a:off x="3949618" y="1772960"/>
            <a:ext cx="4090030" cy="1561819"/>
          </a:xfrm>
          <a:prstGeom prst="rect">
            <a:avLst/>
          </a:prstGeom>
        </p:spPr>
      </p:pic>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025" name="Picture 302">
            <a:extLst>
              <a:ext uri="{FF2B5EF4-FFF2-40B4-BE49-F238E27FC236}">
                <a16:creationId xmlns:a16="http://schemas.microsoft.com/office/drawing/2014/main" id="{D8D0A67D-0114-CE4C-B3AB-A5B9D327C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830" y="3697865"/>
            <a:ext cx="4090030" cy="2436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Rectangle 3">
                <a:extLst>
                  <a:ext uri="{FF2B5EF4-FFF2-40B4-BE49-F238E27FC236}">
                    <a16:creationId xmlns:a16="http://schemas.microsoft.com/office/drawing/2014/main" id="{841CFB55-BF8E-2746-90F8-87F8CBF09C02}"/>
                  </a:ext>
                </a:extLst>
              </p:cNvPr>
              <p:cNvSpPr>
                <a:spLocks noChangeArrowheads="1"/>
              </p:cNvSpPr>
              <p:nvPr/>
            </p:nvSpPr>
            <p:spPr bwMode="auto">
              <a:xfrm>
                <a:off x="660400" y="3581597"/>
                <a:ext cx="4595682"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a:t>基于此，计算</a:t>
                </a:r>
                <a:r>
                  <a:rPr lang="en-US" altLang="zh-CN" sz="2400" dirty="0"/>
                  <a:t>RNN</a:t>
                </a:r>
                <a:r>
                  <a:rPr lang="zh-CN" altLang="en-US" sz="2400" dirty="0"/>
                  <a:t>的预测输出</a:t>
                </a:r>
                <a14:m>
                  <m:oMath xmlns:m="http://schemas.openxmlformats.org/officeDocument/2006/math">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1</m:t>
                        </m:r>
                      </m:sub>
                    </m:sSub>
                  </m:oMath>
                </a14:m>
                <a:r>
                  <a:rPr kumimoji="0" lang="en-US" altLang="zh-CN"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mc:Choice>
        <mc:Fallback xmlns="">
          <p:sp>
            <p:nvSpPr>
              <p:cNvPr id="5" name="Rectangle 3">
                <a:extLst>
                  <a:ext uri="{FF2B5EF4-FFF2-40B4-BE49-F238E27FC236}">
                    <a16:creationId xmlns:a16="http://schemas.microsoft.com/office/drawing/2014/main" id="{841CFB55-BF8E-2746-90F8-87F8CBF09C02}"/>
                  </a:ext>
                </a:extLst>
              </p:cNvPr>
              <p:cNvSpPr>
                <a:spLocks noRot="1" noChangeAspect="1" noMove="1" noResize="1" noEditPoints="1" noAdjustHandles="1" noChangeArrowheads="1" noChangeShapeType="1" noTextEdit="1"/>
              </p:cNvSpPr>
              <p:nvPr/>
            </p:nvSpPr>
            <p:spPr bwMode="auto">
              <a:xfrm>
                <a:off x="660400" y="3581597"/>
                <a:ext cx="4595682" cy="461665"/>
              </a:xfrm>
              <a:prstGeom prst="rect">
                <a:avLst/>
              </a:prstGeom>
              <a:blipFill>
                <a:blip r:embed="rId6"/>
                <a:stretch>
                  <a:fillRect l="-1928" t="-10811" r="-1377" b="-297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3B1354-0D83-1346-9863-98A8EE774C7B}"/>
                  </a:ext>
                </a:extLst>
              </p:cNvPr>
              <p:cNvSpPr txBox="1"/>
              <p:nvPr/>
            </p:nvSpPr>
            <p:spPr>
              <a:xfrm>
                <a:off x="282389" y="4653692"/>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12" name="TextBox 11">
                <a:extLst>
                  <a:ext uri="{FF2B5EF4-FFF2-40B4-BE49-F238E27FC236}">
                    <a16:creationId xmlns:a16="http://schemas.microsoft.com/office/drawing/2014/main" id="{AD3B1354-0D83-1346-9863-98A8EE774C7B}"/>
                  </a:ext>
                </a:extLst>
              </p:cNvPr>
              <p:cNvSpPr txBox="1">
                <a:spLocks noRot="1" noChangeAspect="1" noMove="1" noResize="1" noEditPoints="1" noAdjustHandles="1" noChangeArrowheads="1" noChangeShapeType="1" noTextEdit="1"/>
              </p:cNvSpPr>
              <p:nvPr/>
            </p:nvSpPr>
            <p:spPr>
              <a:xfrm>
                <a:off x="282389" y="4653692"/>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1206803-4FE0-19FD-B354-CA36F32E2A96}"/>
                  </a:ext>
                </a:extLst>
              </p:cNvPr>
              <p:cNvSpPr txBox="1"/>
              <p:nvPr/>
            </p:nvSpPr>
            <p:spPr>
              <a:xfrm>
                <a:off x="8135913" y="4164839"/>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xmlns="">
          <p:sp>
            <p:nvSpPr>
              <p:cNvPr id="7" name="TextBox 6">
                <a:extLst>
                  <a:ext uri="{FF2B5EF4-FFF2-40B4-BE49-F238E27FC236}">
                    <a16:creationId xmlns:a16="http://schemas.microsoft.com/office/drawing/2014/main" id="{21206803-4FE0-19FD-B354-CA36F32E2A96}"/>
                  </a:ext>
                </a:extLst>
              </p:cNvPr>
              <p:cNvSpPr txBox="1">
                <a:spLocks noRot="1" noChangeAspect="1" noMove="1" noResize="1" noEditPoints="1" noAdjustHandles="1" noChangeArrowheads="1" noChangeShapeType="1" noTextEdit="1"/>
              </p:cNvSpPr>
              <p:nvPr/>
            </p:nvSpPr>
            <p:spPr>
              <a:xfrm>
                <a:off x="8135913" y="4164839"/>
                <a:ext cx="978107" cy="391261"/>
              </a:xfrm>
              <a:prstGeom prst="rect">
                <a:avLst/>
              </a:prstGeom>
              <a:blipFill>
                <a:blip r:embed="rId8"/>
                <a:stretch>
                  <a:fillRect b="-6250"/>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2DF96A25-969C-20D2-E68F-399B3FCCCC6D}"/>
              </a:ext>
            </a:extLst>
          </p:cNvPr>
          <p:cNvSpPr txBox="1"/>
          <p:nvPr/>
        </p:nvSpPr>
        <p:spPr>
          <a:xfrm>
            <a:off x="660400" y="5577173"/>
            <a:ext cx="6612834" cy="461665"/>
          </a:xfrm>
          <a:prstGeom prst="rect">
            <a:avLst/>
          </a:prstGeom>
          <a:noFill/>
        </p:spPr>
        <p:txBody>
          <a:bodyPr wrap="square">
            <a:spAutoFit/>
          </a:bodyPr>
          <a:lstStyle/>
          <a:p>
            <a:r>
              <a:rPr lang="zh-CN" altLang="en-US" sz="2400" b="0" i="0" dirty="0">
                <a:effectLst/>
                <a:latin typeface="-apple-system"/>
              </a:rPr>
              <a:t>通常</a:t>
            </a:r>
            <a:r>
              <a:rPr lang="en-US" sz="2400" b="0" i="0" dirty="0">
                <a:effectLst/>
                <a:latin typeface="-apple-system"/>
              </a:rPr>
              <a:t>RNN</a:t>
            </a:r>
            <a:r>
              <a:rPr lang="zh-CN" altLang="en-US" sz="2400" b="0" i="0" dirty="0">
                <a:effectLst/>
                <a:latin typeface="-apple-system"/>
              </a:rPr>
              <a:t>用于分类，这里一般用</a:t>
            </a:r>
            <a:r>
              <a:rPr lang="en-US" sz="2400" b="0" i="0" dirty="0" err="1">
                <a:effectLst/>
                <a:latin typeface="-apple-system"/>
              </a:rPr>
              <a:t>softmax</a:t>
            </a:r>
            <a:r>
              <a:rPr lang="zh-CN" altLang="en-US" sz="2400" b="0" i="0" dirty="0">
                <a:effectLst/>
                <a:latin typeface="-apple-system"/>
              </a:rPr>
              <a:t>函数</a:t>
            </a:r>
            <a:endParaRPr lang="en-CN" sz="2400" dirty="0"/>
          </a:p>
        </p:txBody>
      </p:sp>
    </p:spTree>
    <p:extLst>
      <p:ext uri="{BB962C8B-B14F-4D97-AF65-F5344CB8AC3E}">
        <p14:creationId xmlns:p14="http://schemas.microsoft.com/office/powerpoint/2010/main" val="211381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-4</a:t>
            </a:r>
            <a:endParaRPr lang="zh-CN" altLang="en-US" dirty="0"/>
          </a:p>
        </p:txBody>
      </p:sp>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mc:AlternateContent xmlns:mc="http://schemas.openxmlformats.org/markup-compatibility/2006" xmlns:a14="http://schemas.microsoft.com/office/drawing/2010/main">
        <mc:Choice Requires="a14">
          <p:sp>
            <p:nvSpPr>
              <p:cNvPr id="6" name="Rectangle 2">
                <a:extLst>
                  <a:ext uri="{FF2B5EF4-FFF2-40B4-BE49-F238E27FC236}">
                    <a16:creationId xmlns:a16="http://schemas.microsoft.com/office/drawing/2014/main" id="{062FB987-DA59-8A48-B5D3-52E0ED2C261B}"/>
                  </a:ext>
                </a:extLst>
              </p:cNvPr>
              <p:cNvSpPr>
                <a:spLocks noChangeArrowheads="1"/>
              </p:cNvSpPr>
              <p:nvPr/>
            </p:nvSpPr>
            <p:spPr bwMode="auto">
              <a:xfrm>
                <a:off x="660400" y="1212626"/>
                <a:ext cx="7408951"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使用和</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1</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相同的参数，得到</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1</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b="0" i="1" smtClean="0">
                            <a:latin typeface="Cambria Math" panose="02040503050406030204" pitchFamily="18" charset="0"/>
                          </a:rPr>
                          <m:t>2</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b="0" i="1" smtClean="0">
                            <a:latin typeface="Cambria Math" panose="02040503050406030204" pitchFamily="18" charset="0"/>
                          </a:rPr>
                          <m:t>3</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b="0" i="1" smtClean="0">
                            <a:latin typeface="Cambria Math" panose="02040503050406030204" pitchFamily="18" charset="0"/>
                          </a:rPr>
                          <m:t>4</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的输出结构：</a:t>
                </a:r>
                <a:endParaRPr kumimoji="0" lang="zh-CN" altLang="en-US" sz="2400"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mn-ea"/>
                </a:endParaRPr>
              </a:p>
            </p:txBody>
          </p:sp>
        </mc:Choice>
        <mc:Fallback xmlns="">
          <p:sp>
            <p:nvSpPr>
              <p:cNvPr id="6" name="Rectangle 2">
                <a:extLst>
                  <a:ext uri="{FF2B5EF4-FFF2-40B4-BE49-F238E27FC236}">
                    <a16:creationId xmlns:a16="http://schemas.microsoft.com/office/drawing/2014/main" id="{062FB987-DA59-8A48-B5D3-52E0ED2C261B}"/>
                  </a:ext>
                </a:extLst>
              </p:cNvPr>
              <p:cNvSpPr>
                <a:spLocks noRot="1" noChangeAspect="1" noMove="1" noResize="1" noEditPoints="1" noAdjustHandles="1" noChangeArrowheads="1" noChangeShapeType="1" noTextEdit="1"/>
              </p:cNvSpPr>
              <p:nvPr/>
            </p:nvSpPr>
            <p:spPr bwMode="auto">
              <a:xfrm>
                <a:off x="660400" y="1212626"/>
                <a:ext cx="7408951" cy="830997"/>
              </a:xfrm>
              <a:prstGeom prst="rect">
                <a:avLst/>
              </a:prstGeom>
              <a:blipFill>
                <a:blip r:embed="rId3"/>
                <a:stretch>
                  <a:fillRect l="-1197" t="-6061" r="-3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pic>
        <p:nvPicPr>
          <p:cNvPr id="3073" name="Picture 352">
            <a:extLst>
              <a:ext uri="{FF2B5EF4-FFF2-40B4-BE49-F238E27FC236}">
                <a16:creationId xmlns:a16="http://schemas.microsoft.com/office/drawing/2014/main" id="{CA078C5E-E543-574A-8A2D-265AF67A9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965" y="1780703"/>
            <a:ext cx="4285011" cy="254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Rectangle 3">
                <a:extLst>
                  <a:ext uri="{FF2B5EF4-FFF2-40B4-BE49-F238E27FC236}">
                    <a16:creationId xmlns:a16="http://schemas.microsoft.com/office/drawing/2014/main" id="{CB53F2B3-DCC7-3E44-985C-43F0377A9922}"/>
                  </a:ext>
                </a:extLst>
              </p:cNvPr>
              <p:cNvSpPr>
                <a:spLocks noChangeArrowheads="1"/>
              </p:cNvSpPr>
              <p:nvPr/>
            </p:nvSpPr>
            <p:spPr bwMode="auto">
              <a:xfrm>
                <a:off x="660400" y="4627460"/>
                <a:ext cx="10496177"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kumimoji="0" lang="zh-CN" altLang="en-US" sz="2400" b="0" i="0" u="none" strike="noStrike" cap="none" normalizeH="0" baseline="0" dirty="0">
                    <a:ln>
                      <a:noFill/>
                    </a:ln>
                    <a:solidFill>
                      <a:srgbClr val="FF0000"/>
                    </a:solidFill>
                    <a:effectLst/>
                    <a:latin typeface="+mn-ea"/>
                    <a:cs typeface="Times New Roman" panose="02020603050405020304" pitchFamily="18" charset="0"/>
                  </a:rPr>
                  <a:t>以上即为最经典的</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RNN</a:t>
                </a:r>
                <a:r>
                  <a:rPr kumimoji="0" lang="zh-CN" altLang="en-US" sz="2400" b="0" i="0" u="none" strike="noStrike" cap="none" normalizeH="0" baseline="0" dirty="0">
                    <a:ln>
                      <a:noFill/>
                    </a:ln>
                    <a:solidFill>
                      <a:srgbClr val="FF0000"/>
                    </a:solidFill>
                    <a:effectLst/>
                    <a:latin typeface="+mn-ea"/>
                    <a:cs typeface="Times New Roman" panose="02020603050405020304" pitchFamily="18" charset="0"/>
                  </a:rPr>
                  <a:t>结构</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(Vanilla RNN)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，其输入为</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1</m:t>
                        </m:r>
                      </m:sub>
                    </m:s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2</m:t>
                        </m:r>
                      </m:sub>
                    </m:s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3</m:t>
                        </m:r>
                      </m:sub>
                    </m:s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Cambria Math" panose="02040503050406030204" pitchFamily="18" charset="0"/>
                            <a:cs typeface="Times New Roman" panose="02020603050405020304" pitchFamily="18" charset="0"/>
                          </a:rPr>
                          <m:t>4</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，输出为</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1</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2</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3</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i="1">
                            <a:latin typeface="Cambria Math" panose="02040503050406030204" pitchFamily="18" charset="0"/>
                          </a:rPr>
                          <m:t>4</m:t>
                        </m:r>
                      </m:sub>
                    </m:sSub>
                    <m:r>
                      <a:rPr lang="en-US" altLang="zh-CN" sz="2400" i="1">
                        <a:latin typeface="Cambria Math" panose="02040503050406030204" pitchFamily="18" charset="0"/>
                      </a:rPr>
                      <m:t> </m:t>
                    </m:r>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。实际应用中，序列数据长度往往较长，最大值为</a:t>
                </a:r>
                <a14:m>
                  <m:oMath xmlns:m="http://schemas.openxmlformats.org/officeDocument/2006/math">
                    <m:sSub>
                      <m:sSubPr>
                        <m:ctrlPr>
                          <a:rPr lang="en-US" altLang="zh-CN" sz="2400" i="1">
                            <a:latin typeface="Cambria Math" panose="02040503050406030204" pitchFamily="18" charset="0"/>
                          </a:rPr>
                        </m:ctrlPr>
                      </m:sSub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b>
                        <m:r>
                          <a:rPr lang="en-US" altLang="zh-CN" sz="2400" b="0" i="1" smtClean="0">
                            <a:latin typeface="Cambria Math" panose="02040503050406030204" pitchFamily="18" charset="0"/>
                          </a:rPr>
                          <m:t>𝑛</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，这里简化后只计算</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4</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个输入和输出。以上结构是经典的</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RNN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结构，可以看出输入和输出等长。</a:t>
                </a:r>
                <a:endParaRPr kumimoji="0" lang="zh-CN" altLang="en-US" sz="3600" b="0" i="0" u="none" strike="noStrike" cap="none" normalizeH="0" baseline="0" dirty="0">
                  <a:ln>
                    <a:noFill/>
                  </a:ln>
                  <a:solidFill>
                    <a:schemeClr val="tx1"/>
                  </a:solidFill>
                  <a:effectLst/>
                  <a:latin typeface="+mn-ea"/>
                </a:endParaRPr>
              </a:p>
            </p:txBody>
          </p:sp>
        </mc:Choice>
        <mc:Fallback xmlns="">
          <p:sp>
            <p:nvSpPr>
              <p:cNvPr id="7" name="Rectangle 3">
                <a:extLst>
                  <a:ext uri="{FF2B5EF4-FFF2-40B4-BE49-F238E27FC236}">
                    <a16:creationId xmlns:a16="http://schemas.microsoft.com/office/drawing/2014/main" id="{CB53F2B3-DCC7-3E44-985C-43F0377A9922}"/>
                  </a:ext>
                </a:extLst>
              </p:cNvPr>
              <p:cNvSpPr>
                <a:spLocks noRot="1" noChangeAspect="1" noMove="1" noResize="1" noEditPoints="1" noAdjustHandles="1" noChangeArrowheads="1" noChangeShapeType="1" noTextEdit="1"/>
              </p:cNvSpPr>
              <p:nvPr/>
            </p:nvSpPr>
            <p:spPr bwMode="auto">
              <a:xfrm>
                <a:off x="660400" y="4627460"/>
                <a:ext cx="10496177" cy="1569660"/>
              </a:xfrm>
              <a:prstGeom prst="rect">
                <a:avLst/>
              </a:prstGeom>
              <a:blipFill>
                <a:blip r:embed="rId5"/>
                <a:stretch>
                  <a:fillRect l="-845" t="-3200" r="-966"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907C05-3259-58F6-6CB5-D2DCF943C147}"/>
                  </a:ext>
                </a:extLst>
              </p:cNvPr>
              <p:cNvSpPr txBox="1"/>
              <p:nvPr/>
            </p:nvSpPr>
            <p:spPr>
              <a:xfrm>
                <a:off x="4478313" y="22994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xmlns="">
          <p:sp>
            <p:nvSpPr>
              <p:cNvPr id="2" name="TextBox 1">
                <a:extLst>
                  <a:ext uri="{FF2B5EF4-FFF2-40B4-BE49-F238E27FC236}">
                    <a16:creationId xmlns:a16="http://schemas.microsoft.com/office/drawing/2014/main" id="{D1907C05-3259-58F6-6CB5-D2DCF943C147}"/>
                  </a:ext>
                </a:extLst>
              </p:cNvPr>
              <p:cNvSpPr txBox="1">
                <a:spLocks noRot="1" noChangeAspect="1" noMove="1" noResize="1" noEditPoints="1" noAdjustHandles="1" noChangeArrowheads="1" noChangeShapeType="1" noTextEdit="1"/>
              </p:cNvSpPr>
              <p:nvPr/>
            </p:nvSpPr>
            <p:spPr>
              <a:xfrm>
                <a:off x="4478313" y="2299411"/>
                <a:ext cx="978107" cy="391261"/>
              </a:xfrm>
              <a:prstGeom prst="rect">
                <a:avLst/>
              </a:prstGeom>
              <a:blipFill>
                <a:blip r:embed="rId6"/>
                <a:stretch>
                  <a:fillRect b="-93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15B316-EC7B-7375-90E9-0091C0B16E90}"/>
                  </a:ext>
                </a:extLst>
              </p:cNvPr>
              <p:cNvSpPr txBox="1"/>
              <p:nvPr/>
            </p:nvSpPr>
            <p:spPr>
              <a:xfrm>
                <a:off x="5425191"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xmlns="">
          <p:sp>
            <p:nvSpPr>
              <p:cNvPr id="5" name="TextBox 4">
                <a:extLst>
                  <a:ext uri="{FF2B5EF4-FFF2-40B4-BE49-F238E27FC236}">
                    <a16:creationId xmlns:a16="http://schemas.microsoft.com/office/drawing/2014/main" id="{EB15B316-EC7B-7375-90E9-0091C0B16E90}"/>
                  </a:ext>
                </a:extLst>
              </p:cNvPr>
              <p:cNvSpPr txBox="1">
                <a:spLocks noRot="1" noChangeAspect="1" noMove="1" noResize="1" noEditPoints="1" noAdjustHandles="1" noChangeArrowheads="1" noChangeShapeType="1" noTextEdit="1"/>
              </p:cNvSpPr>
              <p:nvPr/>
            </p:nvSpPr>
            <p:spPr>
              <a:xfrm>
                <a:off x="5425191" y="2301911"/>
                <a:ext cx="978107" cy="391261"/>
              </a:xfrm>
              <a:prstGeom prst="rect">
                <a:avLst/>
              </a:prstGeom>
              <a:blipFill>
                <a:blip r:embed="rId7"/>
                <a:stretch>
                  <a:fillRect b="-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7D59B99-2AAF-BB5F-8ECC-4586B71CCF15}"/>
                  </a:ext>
                </a:extLst>
              </p:cNvPr>
              <p:cNvSpPr txBox="1"/>
              <p:nvPr/>
            </p:nvSpPr>
            <p:spPr>
              <a:xfrm>
                <a:off x="6354580"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xmlns="">
          <p:sp>
            <p:nvSpPr>
              <p:cNvPr id="8" name="TextBox 7">
                <a:extLst>
                  <a:ext uri="{FF2B5EF4-FFF2-40B4-BE49-F238E27FC236}">
                    <a16:creationId xmlns:a16="http://schemas.microsoft.com/office/drawing/2014/main" id="{07D59B99-2AAF-BB5F-8ECC-4586B71CCF15}"/>
                  </a:ext>
                </a:extLst>
              </p:cNvPr>
              <p:cNvSpPr txBox="1">
                <a:spLocks noRot="1" noChangeAspect="1" noMove="1" noResize="1" noEditPoints="1" noAdjustHandles="1" noChangeArrowheads="1" noChangeShapeType="1" noTextEdit="1"/>
              </p:cNvSpPr>
              <p:nvPr/>
            </p:nvSpPr>
            <p:spPr>
              <a:xfrm>
                <a:off x="6354580" y="2301911"/>
                <a:ext cx="978107" cy="391261"/>
              </a:xfrm>
              <a:prstGeom prst="rect">
                <a:avLst/>
              </a:prstGeom>
              <a:blipFill>
                <a:blip r:embed="rId8"/>
                <a:stretch>
                  <a:fillRect b="-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181053A-6E64-9BAE-F584-9F5BD84407F7}"/>
                  </a:ext>
                </a:extLst>
              </p:cNvPr>
              <p:cNvSpPr txBox="1"/>
              <p:nvPr/>
            </p:nvSpPr>
            <p:spPr>
              <a:xfrm>
                <a:off x="7327067"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xmlns="">
          <p:sp>
            <p:nvSpPr>
              <p:cNvPr id="9" name="TextBox 8">
                <a:extLst>
                  <a:ext uri="{FF2B5EF4-FFF2-40B4-BE49-F238E27FC236}">
                    <a16:creationId xmlns:a16="http://schemas.microsoft.com/office/drawing/2014/main" id="{8181053A-6E64-9BAE-F584-9F5BD84407F7}"/>
                  </a:ext>
                </a:extLst>
              </p:cNvPr>
              <p:cNvSpPr txBox="1">
                <a:spLocks noRot="1" noChangeAspect="1" noMove="1" noResize="1" noEditPoints="1" noAdjustHandles="1" noChangeArrowheads="1" noChangeShapeType="1" noTextEdit="1"/>
              </p:cNvSpPr>
              <p:nvPr/>
            </p:nvSpPr>
            <p:spPr>
              <a:xfrm>
                <a:off x="7327067" y="2301911"/>
                <a:ext cx="978107" cy="391261"/>
              </a:xfrm>
              <a:prstGeom prst="rect">
                <a:avLst/>
              </a:prstGeom>
              <a:blipFill>
                <a:blip r:embed="rId9"/>
                <a:stretch>
                  <a:fillRect b="-6250"/>
                </a:stretch>
              </a:blipFill>
            </p:spPr>
            <p:txBody>
              <a:bodyPr/>
              <a:lstStyle/>
              <a:p>
                <a:r>
                  <a:rPr lang="en-CN">
                    <a:noFill/>
                  </a:rPr>
                  <a:t> </a:t>
                </a:r>
              </a:p>
            </p:txBody>
          </p:sp>
        </mc:Fallback>
      </mc:AlternateContent>
    </p:spTree>
    <p:extLst>
      <p:ext uri="{BB962C8B-B14F-4D97-AF65-F5344CB8AC3E}">
        <p14:creationId xmlns:p14="http://schemas.microsoft.com/office/powerpoint/2010/main" val="133420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mc:AlternateContent xmlns:mc="http://schemas.openxmlformats.org/markup-compatibility/2006" xmlns:a14="http://schemas.microsoft.com/office/drawing/2010/main">
        <mc:Choice Requires="a14">
          <p:sp>
            <p:nvSpPr>
              <p:cNvPr id="2" name="Rectangle 2">
                <a:extLst>
                  <a:ext uri="{FF2B5EF4-FFF2-40B4-BE49-F238E27FC236}">
                    <a16:creationId xmlns:a16="http://schemas.microsoft.com/office/drawing/2014/main" id="{F538C08F-ECFF-3340-BA30-6F4215608A30}"/>
                  </a:ext>
                </a:extLst>
              </p:cNvPr>
              <p:cNvSpPr>
                <a:spLocks noChangeArrowheads="1"/>
              </p:cNvSpPr>
              <p:nvPr/>
            </p:nvSpPr>
            <p:spPr bwMode="auto">
              <a:xfrm>
                <a:off x="660400" y="1171117"/>
                <a:ext cx="115316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200" b="1"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rPr>
                  <a:t>测试</a:t>
                </a:r>
                <a:r>
                  <a:rPr kumimoji="0" lang="zh-CN" altLang="en-US" sz="2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0</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𝑥h</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hh</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h𝑦</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lang="zh-CN" altLang="en-US" sz="2800" i="1">
                        <a:latin typeface="Cambria Math" panose="02040503050406030204" pitchFamily="18" charset="0"/>
                        <a:ea typeface="SimSun" panose="02010600030101010101" pitchFamily="2" charset="-122"/>
                        <a:cs typeface="Times New Roman" panose="02020603050405020304" pitchFamily="18" charset="0"/>
                      </a:rPr>
                      <m:t>假设没有</m:t>
                    </m:r>
                    <m:r>
                      <a:rPr lang="zh-CN" altLang="en-US" sz="2800" i="1" smtClean="0">
                        <a:latin typeface="Cambria Math" panose="02040503050406030204" pitchFamily="18" charset="0"/>
                        <a:ea typeface="SimSun" panose="02010600030101010101" pitchFamily="2" charset="-122"/>
                        <a:cs typeface="Times New Roman" panose="02020603050405020304" pitchFamily="18" charset="0"/>
                      </a:rPr>
                      <m:t>激活函数</m:t>
                    </m:r>
                    <m:r>
                      <a:rPr lang="zh-CN" altLang="en-US" sz="2800" b="0" i="1" smtClean="0">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oMath>
                </a14:m>
                <a:endParaRPr kumimoji="0" lang="zh-CN" altLang="en-US" sz="2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mc:Choice>
        <mc:Fallback xmlns="">
          <p:sp>
            <p:nvSpPr>
              <p:cNvPr id="2" name="Rectangle 2">
                <a:extLst>
                  <a:ext uri="{FF2B5EF4-FFF2-40B4-BE49-F238E27FC236}">
                    <a16:creationId xmlns:a16="http://schemas.microsoft.com/office/drawing/2014/main" id="{F538C08F-ECFF-3340-BA30-6F4215608A30}"/>
                  </a:ext>
                </a:extLst>
              </p:cNvPr>
              <p:cNvSpPr>
                <a:spLocks noRot="1" noChangeAspect="1" noMove="1" noResize="1" noEditPoints="1" noAdjustHandles="1" noChangeArrowheads="1" noChangeShapeType="1" noTextEdit="1"/>
              </p:cNvSpPr>
              <p:nvPr/>
            </p:nvSpPr>
            <p:spPr bwMode="auto">
              <a:xfrm>
                <a:off x="660400" y="1171117"/>
                <a:ext cx="11531600" cy="1015663"/>
              </a:xfrm>
              <a:prstGeom prst="rect">
                <a:avLst/>
              </a:prstGeom>
              <a:blipFill>
                <a:blip r:embed="rId3"/>
                <a:stretch>
                  <a:fillRect l="-1319" t="-9877" b="-61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7" name="Picture 352">
            <a:extLst>
              <a:ext uri="{FF2B5EF4-FFF2-40B4-BE49-F238E27FC236}">
                <a16:creationId xmlns:a16="http://schemas.microsoft.com/office/drawing/2014/main" id="{340B458C-2BD1-6E45-9849-1E00B4BDA6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404"/>
          <a:stretch/>
        </p:blipFill>
        <p:spPr bwMode="auto">
          <a:xfrm>
            <a:off x="4391127" y="2458922"/>
            <a:ext cx="2341161" cy="254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539491-3B66-2945-802C-F8C8C5AD1D96}"/>
              </a:ext>
            </a:extLst>
          </p:cNvPr>
          <p:cNvSpPr txBox="1"/>
          <p:nvPr/>
        </p:nvSpPr>
        <p:spPr>
          <a:xfrm>
            <a:off x="5402048" y="5121006"/>
            <a:ext cx="327334" cy="369332"/>
          </a:xfrm>
          <a:prstGeom prst="rect">
            <a:avLst/>
          </a:prstGeom>
          <a:noFill/>
        </p:spPr>
        <p:txBody>
          <a:bodyPr wrap="none" rtlCol="0">
            <a:spAutoFit/>
          </a:bodyPr>
          <a:lstStyle/>
          <a:p>
            <a:pPr algn="l"/>
            <a:r>
              <a:rPr lang="en-US" altLang="zh-CN" b="1" dirty="0">
                <a:latin typeface="+mn-ea"/>
              </a:rPr>
              <a:t>1</a:t>
            </a:r>
            <a:endParaRPr lang="en-CN" b="1" dirty="0">
              <a:latin typeface="+mn-ea"/>
            </a:endParaRPr>
          </a:p>
        </p:txBody>
      </p:sp>
      <p:sp>
        <p:nvSpPr>
          <p:cNvPr id="9" name="TextBox 8">
            <a:extLst>
              <a:ext uri="{FF2B5EF4-FFF2-40B4-BE49-F238E27FC236}">
                <a16:creationId xmlns:a16="http://schemas.microsoft.com/office/drawing/2014/main" id="{B2844553-F694-BF40-9616-86501DEA6D08}"/>
              </a:ext>
            </a:extLst>
          </p:cNvPr>
          <p:cNvSpPr txBox="1"/>
          <p:nvPr/>
        </p:nvSpPr>
        <p:spPr>
          <a:xfrm>
            <a:off x="4063793" y="3420632"/>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8" name="TextBox 7">
            <a:extLst>
              <a:ext uri="{FF2B5EF4-FFF2-40B4-BE49-F238E27FC236}">
                <a16:creationId xmlns:a16="http://schemas.microsoft.com/office/drawing/2014/main" id="{1362D4A3-A3A2-2D4B-BE58-9FAD1F47B88B}"/>
              </a:ext>
            </a:extLst>
          </p:cNvPr>
          <p:cNvSpPr txBox="1"/>
          <p:nvPr/>
        </p:nvSpPr>
        <p:spPr>
          <a:xfrm>
            <a:off x="5142690" y="4160801"/>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1" name="TextBox 10">
            <a:extLst>
              <a:ext uri="{FF2B5EF4-FFF2-40B4-BE49-F238E27FC236}">
                <a16:creationId xmlns:a16="http://schemas.microsoft.com/office/drawing/2014/main" id="{B9B3235B-E1F8-9641-87B1-EE9D95CC31CB}"/>
              </a:ext>
            </a:extLst>
          </p:cNvPr>
          <p:cNvSpPr txBox="1"/>
          <p:nvPr/>
        </p:nvSpPr>
        <p:spPr>
          <a:xfrm>
            <a:off x="4882000" y="3672268"/>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0" name="TextBox 9">
            <a:extLst>
              <a:ext uri="{FF2B5EF4-FFF2-40B4-BE49-F238E27FC236}">
                <a16:creationId xmlns:a16="http://schemas.microsoft.com/office/drawing/2014/main" id="{A612F2DD-A3E5-AD42-90C8-05E011DD5F9E}"/>
              </a:ext>
            </a:extLst>
          </p:cNvPr>
          <p:cNvSpPr txBox="1"/>
          <p:nvPr/>
        </p:nvSpPr>
        <p:spPr>
          <a:xfrm>
            <a:off x="5155001" y="2959869"/>
            <a:ext cx="319318" cy="369332"/>
          </a:xfrm>
          <a:prstGeom prst="rect">
            <a:avLst/>
          </a:prstGeom>
          <a:noFill/>
        </p:spPr>
        <p:txBody>
          <a:bodyPr wrap="none" rtlCol="0">
            <a:spAutoFit/>
          </a:bodyPr>
          <a:lstStyle/>
          <a:p>
            <a:pPr algn="l"/>
            <a:r>
              <a:rPr lang="en-US" altLang="zh-CN" dirty="0">
                <a:latin typeface="+mn-ea"/>
              </a:rPr>
              <a:t>1</a:t>
            </a:r>
            <a:endParaRPr lang="en-CN" dirty="0">
              <a:latin typeface="+mn-ea"/>
            </a:endParaRPr>
          </a:p>
        </p:txBody>
      </p:sp>
      <p:sp>
        <p:nvSpPr>
          <p:cNvPr id="13" name="TextBox 12">
            <a:extLst>
              <a:ext uri="{FF2B5EF4-FFF2-40B4-BE49-F238E27FC236}">
                <a16:creationId xmlns:a16="http://schemas.microsoft.com/office/drawing/2014/main" id="{508DF0C0-0D79-5F48-A231-41F84269EFC2}"/>
              </a:ext>
            </a:extLst>
          </p:cNvPr>
          <p:cNvSpPr txBox="1"/>
          <p:nvPr/>
        </p:nvSpPr>
        <p:spPr>
          <a:xfrm>
            <a:off x="4882000" y="2359403"/>
            <a:ext cx="470000" cy="369332"/>
          </a:xfrm>
          <a:prstGeom prst="rect">
            <a:avLst/>
          </a:prstGeom>
          <a:noFill/>
        </p:spPr>
        <p:txBody>
          <a:bodyPr wrap="none" rtlCol="0">
            <a:spAutoFit/>
          </a:bodyPr>
          <a:lstStyle/>
          <a:p>
            <a:pPr algn="l"/>
            <a:r>
              <a:rPr lang="en-US" altLang="zh-CN" b="1" dirty="0">
                <a:latin typeface="+mn-ea"/>
              </a:rPr>
              <a:t>12</a:t>
            </a:r>
            <a:endParaRPr lang="en-CN" b="1" dirty="0">
              <a:latin typeface="+mn-ea"/>
            </a:endParaRPr>
          </a:p>
        </p:txBody>
      </p:sp>
      <p:sp>
        <p:nvSpPr>
          <p:cNvPr id="14" name="TextBox 13">
            <a:extLst>
              <a:ext uri="{FF2B5EF4-FFF2-40B4-BE49-F238E27FC236}">
                <a16:creationId xmlns:a16="http://schemas.microsoft.com/office/drawing/2014/main" id="{DC798230-9DF5-FE49-A1E5-8C86B8C2B8BD}"/>
              </a:ext>
            </a:extLst>
          </p:cNvPr>
          <p:cNvSpPr txBox="1"/>
          <p:nvPr/>
        </p:nvSpPr>
        <p:spPr>
          <a:xfrm>
            <a:off x="5784223" y="3268988"/>
            <a:ext cx="453970" cy="369332"/>
          </a:xfrm>
          <a:prstGeom prst="rect">
            <a:avLst/>
          </a:prstGeom>
          <a:noFill/>
        </p:spPr>
        <p:txBody>
          <a:bodyPr wrap="none" rtlCol="0">
            <a:spAutoFit/>
          </a:bodyPr>
          <a:lstStyle/>
          <a:p>
            <a:pPr algn="l"/>
            <a:r>
              <a:rPr lang="en-US" altLang="zh-CN" dirty="0">
                <a:latin typeface="+mn-ea"/>
              </a:rPr>
              <a:t>12</a:t>
            </a:r>
            <a:endParaRPr lang="en-CN" dirty="0">
              <a:latin typeface="+mn-ea"/>
            </a:endParaRPr>
          </a:p>
        </p:txBody>
      </p:sp>
      <p:sp>
        <p:nvSpPr>
          <p:cNvPr id="15" name="TextBox 14">
            <a:extLst>
              <a:ext uri="{FF2B5EF4-FFF2-40B4-BE49-F238E27FC236}">
                <a16:creationId xmlns:a16="http://schemas.microsoft.com/office/drawing/2014/main" id="{3F6913A0-FD95-234D-B440-17A1E0FDB69F}"/>
              </a:ext>
            </a:extLst>
          </p:cNvPr>
          <p:cNvSpPr txBox="1"/>
          <p:nvPr/>
        </p:nvSpPr>
        <p:spPr>
          <a:xfrm>
            <a:off x="6328149" y="5101884"/>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16" name="TextBox 15">
            <a:extLst>
              <a:ext uri="{FF2B5EF4-FFF2-40B4-BE49-F238E27FC236}">
                <a16:creationId xmlns:a16="http://schemas.microsoft.com/office/drawing/2014/main" id="{01338FE5-79AE-224D-BF9D-A762092643DD}"/>
              </a:ext>
            </a:extLst>
          </p:cNvPr>
          <p:cNvSpPr txBox="1"/>
          <p:nvPr/>
        </p:nvSpPr>
        <p:spPr>
          <a:xfrm>
            <a:off x="6011208" y="2392489"/>
            <a:ext cx="470000" cy="369332"/>
          </a:xfrm>
          <a:prstGeom prst="rect">
            <a:avLst/>
          </a:prstGeom>
          <a:noFill/>
        </p:spPr>
        <p:txBody>
          <a:bodyPr wrap="none" rtlCol="0">
            <a:spAutoFit/>
          </a:bodyPr>
          <a:lstStyle/>
          <a:p>
            <a:pPr algn="l"/>
            <a:r>
              <a:rPr lang="en-US" altLang="zh-CN" b="1" dirty="0">
                <a:latin typeface="+mn-ea"/>
              </a:rPr>
              <a:t>56</a:t>
            </a:r>
            <a:endParaRPr lang="en-CN" b="1" dirty="0">
              <a:latin typeface="+mn-ea"/>
            </a:endParaRPr>
          </a:p>
        </p:txBody>
      </p:sp>
    </p:spTree>
    <p:extLst>
      <p:ext uri="{BB962C8B-B14F-4D97-AF65-F5344CB8AC3E}">
        <p14:creationId xmlns:p14="http://schemas.microsoft.com/office/powerpoint/2010/main" val="272033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1.04167E-6 -3.7037E-7 L 0.06849 -3.7037E-7 " pathEditMode="relative" rAng="0" ptsTypes="AA">
                                      <p:cBhvr>
                                        <p:cTn id="30" dur="2000" fill="hold"/>
                                        <p:tgtEl>
                                          <p:spTgt spid="8"/>
                                        </p:tgtEl>
                                        <p:attrNameLst>
                                          <p:attrName>ppt_x</p:attrName>
                                          <p:attrName>ppt_y</p:attrName>
                                        </p:attrNameLst>
                                      </p:cBhvr>
                                      <p:rCtr x="3424" y="0"/>
                                    </p:animMotion>
                                  </p:childTnLst>
                                </p:cTn>
                              </p:par>
                              <p:par>
                                <p:cTn id="31" presetID="0" presetClass="path" presetSubtype="0" accel="50000" decel="50000" fill="hold" grpId="1" nodeType="withEffect">
                                  <p:stCondLst>
                                    <p:cond delay="0"/>
                                  </p:stCondLst>
                                  <p:childTnLst>
                                    <p:animMotion origin="layout" path="M 3.125E-6 4.44444E-6 L 0.06849 4.44444E-6 " pathEditMode="relative" rAng="0" ptsTypes="AA">
                                      <p:cBhvr>
                                        <p:cTn id="32" dur="2000" fill="hold"/>
                                        <p:tgtEl>
                                          <p:spTgt spid="11"/>
                                        </p:tgtEl>
                                        <p:attrNameLst>
                                          <p:attrName>ppt_x</p:attrName>
                                          <p:attrName>ppt_y</p:attrName>
                                        </p:attrNameLst>
                                      </p:cBhvr>
                                      <p:rCtr x="3424" y="0"/>
                                    </p:animMotion>
                                  </p:childTnLst>
                                </p:cTn>
                              </p:par>
                              <p:par>
                                <p:cTn id="33" presetID="0" presetClass="path" presetSubtype="0" accel="50000" decel="50000" fill="hold" grpId="1" nodeType="withEffect">
                                  <p:stCondLst>
                                    <p:cond delay="0"/>
                                  </p:stCondLst>
                                  <p:childTnLst>
                                    <p:animMotion origin="layout" path="M -2.70833E-6 -3.7037E-7 L 0.06849 -3.7037E-7 " pathEditMode="relative" rAng="0" ptsTypes="AA">
                                      <p:cBhvr>
                                        <p:cTn id="34" dur="2000" fill="hold"/>
                                        <p:tgtEl>
                                          <p:spTgt spid="10"/>
                                        </p:tgtEl>
                                        <p:attrNameLst>
                                          <p:attrName>ppt_x</p:attrName>
                                          <p:attrName>ppt_y</p:attrName>
                                        </p:attrNameLst>
                                      </p:cBhvr>
                                      <p:rCtr x="3424"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8" grpId="0"/>
      <p:bldP spid="8" grpId="1"/>
      <p:bldP spid="11" grpId="0"/>
      <p:bldP spid="11" grpId="1"/>
      <p:bldP spid="10" grpId="0"/>
      <p:bldP spid="10" grpId="1"/>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US" altLang="zh-CN" sz="2400" dirty="0"/>
              <a:t>Jordan</a:t>
            </a:r>
            <a:r>
              <a:rPr lang="zh-CN" altLang="en-US" sz="2400" dirty="0"/>
              <a:t> </a:t>
            </a:r>
            <a:r>
              <a:rPr lang="en-US" altLang="zh-CN" sz="2400" dirty="0"/>
              <a:t>network</a:t>
            </a:r>
            <a:r>
              <a:rPr lang="zh-CN" altLang="en-US" sz="2400" dirty="0"/>
              <a:t>：</a:t>
            </a:r>
            <a:endParaRPr lang="en-CN" sz="2400" dirty="0">
              <a:latin typeface="+mn-ea"/>
            </a:endParaRPr>
          </a:p>
        </p:txBody>
      </p:sp>
      <p:sp>
        <p:nvSpPr>
          <p:cNvPr id="5" name="矩形 8">
            <a:extLst>
              <a:ext uri="{FF2B5EF4-FFF2-40B4-BE49-F238E27FC236}">
                <a16:creationId xmlns:a16="http://schemas.microsoft.com/office/drawing/2014/main" id="{9BE78121-0778-9E5D-2CE2-39356F2DF198}"/>
              </a:ext>
            </a:extLst>
          </p:cNvPr>
          <p:cNvSpPr/>
          <p:nvPr/>
        </p:nvSpPr>
        <p:spPr>
          <a:xfrm>
            <a:off x="2151800" y="532495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9">
            <a:extLst>
              <a:ext uri="{FF2B5EF4-FFF2-40B4-BE49-F238E27FC236}">
                <a16:creationId xmlns:a16="http://schemas.microsoft.com/office/drawing/2014/main" id="{E068A2FA-A0CC-031C-249D-CA4D3366EA41}"/>
              </a:ext>
            </a:extLst>
          </p:cNvPr>
          <p:cNvSpPr/>
          <p:nvPr/>
        </p:nvSpPr>
        <p:spPr>
          <a:xfrm>
            <a:off x="2170849"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10">
            <a:extLst>
              <a:ext uri="{FF2B5EF4-FFF2-40B4-BE49-F238E27FC236}">
                <a16:creationId xmlns:a16="http://schemas.microsoft.com/office/drawing/2014/main" id="{49106E9E-B259-5C6F-8DB4-F2D23C0A110D}"/>
              </a:ext>
            </a:extLst>
          </p:cNvPr>
          <p:cNvSpPr/>
          <p:nvPr/>
        </p:nvSpPr>
        <p:spPr>
          <a:xfrm>
            <a:off x="2193802"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1" name="矩形 11">
            <a:extLst>
              <a:ext uri="{FF2B5EF4-FFF2-40B4-BE49-F238E27FC236}">
                <a16:creationId xmlns:a16="http://schemas.microsoft.com/office/drawing/2014/main" id="{622454FA-68F2-5894-B1A7-BCC1EEA6C38B}"/>
              </a:ext>
            </a:extLst>
          </p:cNvPr>
          <p:cNvSpPr/>
          <p:nvPr/>
        </p:nvSpPr>
        <p:spPr>
          <a:xfrm>
            <a:off x="3973936" y="532422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2">
            <a:extLst>
              <a:ext uri="{FF2B5EF4-FFF2-40B4-BE49-F238E27FC236}">
                <a16:creationId xmlns:a16="http://schemas.microsoft.com/office/drawing/2014/main" id="{A4EBBC0E-DF64-5046-13C2-C95E4F1E054A}"/>
              </a:ext>
            </a:extLst>
          </p:cNvPr>
          <p:cNvSpPr/>
          <p:nvPr/>
        </p:nvSpPr>
        <p:spPr>
          <a:xfrm>
            <a:off x="3992985"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矩形 13">
            <a:extLst>
              <a:ext uri="{FF2B5EF4-FFF2-40B4-BE49-F238E27FC236}">
                <a16:creationId xmlns:a16="http://schemas.microsoft.com/office/drawing/2014/main" id="{BBEDBCC3-9471-B87A-D8D7-8E839042066C}"/>
              </a:ext>
            </a:extLst>
          </p:cNvPr>
          <p:cNvSpPr/>
          <p:nvPr/>
        </p:nvSpPr>
        <p:spPr>
          <a:xfrm>
            <a:off x="4015938"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 name="文字方塊 17">
            <a:extLst>
              <a:ext uri="{FF2B5EF4-FFF2-40B4-BE49-F238E27FC236}">
                <a16:creationId xmlns:a16="http://schemas.microsoft.com/office/drawing/2014/main" id="{9F3642F0-C6AD-11DE-B1E3-4A486C89BA24}"/>
              </a:ext>
            </a:extLst>
          </p:cNvPr>
          <p:cNvSpPr txBox="1"/>
          <p:nvPr/>
        </p:nvSpPr>
        <p:spPr>
          <a:xfrm>
            <a:off x="2257063" y="5324952"/>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15" name="文字方塊 18">
            <a:extLst>
              <a:ext uri="{FF2B5EF4-FFF2-40B4-BE49-F238E27FC236}">
                <a16:creationId xmlns:a16="http://schemas.microsoft.com/office/drawing/2014/main" id="{08B422BE-45F7-4BA6-84A5-53CE54AAEF5D}"/>
              </a:ext>
            </a:extLst>
          </p:cNvPr>
          <p:cNvSpPr txBox="1"/>
          <p:nvPr/>
        </p:nvSpPr>
        <p:spPr>
          <a:xfrm>
            <a:off x="4102152" y="5314494"/>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16" name="文字方塊 20">
            <a:extLst>
              <a:ext uri="{FF2B5EF4-FFF2-40B4-BE49-F238E27FC236}">
                <a16:creationId xmlns:a16="http://schemas.microsoft.com/office/drawing/2014/main" id="{0B106A37-F2AF-D0AB-4E78-BF99E74AC0C5}"/>
              </a:ext>
            </a:extLst>
          </p:cNvPr>
          <p:cNvSpPr txBox="1"/>
          <p:nvPr/>
        </p:nvSpPr>
        <p:spPr>
          <a:xfrm>
            <a:off x="2280016" y="2616481"/>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17" name="文字方塊 21">
            <a:extLst>
              <a:ext uri="{FF2B5EF4-FFF2-40B4-BE49-F238E27FC236}">
                <a16:creationId xmlns:a16="http://schemas.microsoft.com/office/drawing/2014/main" id="{17D793C8-9482-F2DA-1042-AF9AD3D08EC2}"/>
              </a:ext>
            </a:extLst>
          </p:cNvPr>
          <p:cNvSpPr txBox="1"/>
          <p:nvPr/>
        </p:nvSpPr>
        <p:spPr>
          <a:xfrm>
            <a:off x="4102152" y="2646971"/>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18" name="向上箭號 22">
            <a:extLst>
              <a:ext uri="{FF2B5EF4-FFF2-40B4-BE49-F238E27FC236}">
                <a16:creationId xmlns:a16="http://schemas.microsoft.com/office/drawing/2014/main" id="{EFA8AD80-7256-81F4-2CF7-557FCA87F7E5}"/>
              </a:ext>
            </a:extLst>
          </p:cNvPr>
          <p:cNvSpPr/>
          <p:nvPr/>
        </p:nvSpPr>
        <p:spPr>
          <a:xfrm>
            <a:off x="252091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9" name="向上箭號 23">
            <a:extLst>
              <a:ext uri="{FF2B5EF4-FFF2-40B4-BE49-F238E27FC236}">
                <a16:creationId xmlns:a16="http://schemas.microsoft.com/office/drawing/2014/main" id="{29DD378C-1597-9D1D-3892-65210F7559BB}"/>
              </a:ext>
            </a:extLst>
          </p:cNvPr>
          <p:cNvSpPr/>
          <p:nvPr/>
        </p:nvSpPr>
        <p:spPr>
          <a:xfrm>
            <a:off x="252091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0" name="向上箭號 24">
            <a:extLst>
              <a:ext uri="{FF2B5EF4-FFF2-40B4-BE49-F238E27FC236}">
                <a16:creationId xmlns:a16="http://schemas.microsoft.com/office/drawing/2014/main" id="{55B96DE4-4AB0-802A-980B-18195CDB328D}"/>
              </a:ext>
            </a:extLst>
          </p:cNvPr>
          <p:cNvSpPr/>
          <p:nvPr/>
        </p:nvSpPr>
        <p:spPr>
          <a:xfrm>
            <a:off x="434397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1" name="向上箭號 25">
            <a:extLst>
              <a:ext uri="{FF2B5EF4-FFF2-40B4-BE49-F238E27FC236}">
                <a16:creationId xmlns:a16="http://schemas.microsoft.com/office/drawing/2014/main" id="{BA1A343B-6DBE-F004-6A8E-3F9C45D9BAFD}"/>
              </a:ext>
            </a:extLst>
          </p:cNvPr>
          <p:cNvSpPr/>
          <p:nvPr/>
        </p:nvSpPr>
        <p:spPr>
          <a:xfrm>
            <a:off x="434398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向右箭號 27">
            <a:extLst>
              <a:ext uri="{FF2B5EF4-FFF2-40B4-BE49-F238E27FC236}">
                <a16:creationId xmlns:a16="http://schemas.microsoft.com/office/drawing/2014/main" id="{726689E6-1565-59E1-DB0D-96C7A4125235}"/>
              </a:ext>
            </a:extLst>
          </p:cNvPr>
          <p:cNvSpPr/>
          <p:nvPr/>
        </p:nvSpPr>
        <p:spPr>
          <a:xfrm>
            <a:off x="3350501" y="4210489"/>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文字方塊 32">
            <a:extLst>
              <a:ext uri="{FF2B5EF4-FFF2-40B4-BE49-F238E27FC236}">
                <a16:creationId xmlns:a16="http://schemas.microsoft.com/office/drawing/2014/main" id="{0F6AD52C-BDB3-E752-46A2-595ECA266B9A}"/>
              </a:ext>
            </a:extLst>
          </p:cNvPr>
          <p:cNvSpPr txBox="1"/>
          <p:nvPr/>
        </p:nvSpPr>
        <p:spPr>
          <a:xfrm>
            <a:off x="1432791"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4" name="文字方塊 34">
            <a:extLst>
              <a:ext uri="{FF2B5EF4-FFF2-40B4-BE49-F238E27FC236}">
                <a16:creationId xmlns:a16="http://schemas.microsoft.com/office/drawing/2014/main" id="{DD4E04D0-91F4-FFFA-6417-E5197631D736}"/>
              </a:ext>
            </a:extLst>
          </p:cNvPr>
          <p:cNvSpPr txBox="1"/>
          <p:nvPr/>
        </p:nvSpPr>
        <p:spPr>
          <a:xfrm>
            <a:off x="3264498" y="4545434"/>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25" name="文字方塊 35">
            <a:extLst>
              <a:ext uri="{FF2B5EF4-FFF2-40B4-BE49-F238E27FC236}">
                <a16:creationId xmlns:a16="http://schemas.microsoft.com/office/drawing/2014/main" id="{744D9474-55B1-DA90-222A-8F00EF4818D5}"/>
              </a:ext>
            </a:extLst>
          </p:cNvPr>
          <p:cNvSpPr txBox="1"/>
          <p:nvPr/>
        </p:nvSpPr>
        <p:spPr>
          <a:xfrm>
            <a:off x="2723941" y="4843734"/>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6" name="文字方塊 36">
            <a:extLst>
              <a:ext uri="{FF2B5EF4-FFF2-40B4-BE49-F238E27FC236}">
                <a16:creationId xmlns:a16="http://schemas.microsoft.com/office/drawing/2014/main" id="{FBE3C863-004F-E844-3B3C-71A0111ED5D1}"/>
              </a:ext>
            </a:extLst>
          </p:cNvPr>
          <p:cNvSpPr txBox="1"/>
          <p:nvPr/>
        </p:nvSpPr>
        <p:spPr>
          <a:xfrm>
            <a:off x="2763952" y="3656582"/>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7" name="文字方塊 37">
            <a:extLst>
              <a:ext uri="{FF2B5EF4-FFF2-40B4-BE49-F238E27FC236}">
                <a16:creationId xmlns:a16="http://schemas.microsoft.com/office/drawing/2014/main" id="{00BC9C17-78D5-F0DB-DFC8-F4612141AF4F}"/>
              </a:ext>
            </a:extLst>
          </p:cNvPr>
          <p:cNvSpPr txBox="1"/>
          <p:nvPr/>
        </p:nvSpPr>
        <p:spPr>
          <a:xfrm>
            <a:off x="4572113" y="4861636"/>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8" name="文字方塊 38">
            <a:extLst>
              <a:ext uri="{FF2B5EF4-FFF2-40B4-BE49-F238E27FC236}">
                <a16:creationId xmlns:a16="http://schemas.microsoft.com/office/drawing/2014/main" id="{AD1FC8EA-F2FE-5214-A2D6-5E12E0D00E4F}"/>
              </a:ext>
            </a:extLst>
          </p:cNvPr>
          <p:cNvSpPr txBox="1"/>
          <p:nvPr/>
        </p:nvSpPr>
        <p:spPr>
          <a:xfrm>
            <a:off x="4612124" y="3674484"/>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9" name="文字方塊 39">
            <a:extLst>
              <a:ext uri="{FF2B5EF4-FFF2-40B4-BE49-F238E27FC236}">
                <a16:creationId xmlns:a16="http://schemas.microsoft.com/office/drawing/2014/main" id="{AD6C3881-469E-0933-7DC0-1604A0FE1932}"/>
              </a:ext>
            </a:extLst>
          </p:cNvPr>
          <p:cNvSpPr txBox="1"/>
          <p:nvPr/>
        </p:nvSpPr>
        <p:spPr>
          <a:xfrm>
            <a:off x="4895859"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0" name="矩形 40">
            <a:extLst>
              <a:ext uri="{FF2B5EF4-FFF2-40B4-BE49-F238E27FC236}">
                <a16:creationId xmlns:a16="http://schemas.microsoft.com/office/drawing/2014/main" id="{8022190A-8B96-84CA-4230-9EF2CF41879D}"/>
              </a:ext>
            </a:extLst>
          </p:cNvPr>
          <p:cNvSpPr/>
          <p:nvPr/>
        </p:nvSpPr>
        <p:spPr>
          <a:xfrm>
            <a:off x="6351590" y="5319245"/>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1" name="矩形 41">
            <a:extLst>
              <a:ext uri="{FF2B5EF4-FFF2-40B4-BE49-F238E27FC236}">
                <a16:creationId xmlns:a16="http://schemas.microsoft.com/office/drawing/2014/main" id="{D9F937E2-07AA-6A52-15E6-9B2B3E1196A8}"/>
              </a:ext>
            </a:extLst>
          </p:cNvPr>
          <p:cNvSpPr/>
          <p:nvPr/>
        </p:nvSpPr>
        <p:spPr>
          <a:xfrm>
            <a:off x="6370639"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2" name="矩形 42">
            <a:extLst>
              <a:ext uri="{FF2B5EF4-FFF2-40B4-BE49-F238E27FC236}">
                <a16:creationId xmlns:a16="http://schemas.microsoft.com/office/drawing/2014/main" id="{899D100D-194D-1645-9802-21409AE9F0E2}"/>
              </a:ext>
            </a:extLst>
          </p:cNvPr>
          <p:cNvSpPr/>
          <p:nvPr/>
        </p:nvSpPr>
        <p:spPr>
          <a:xfrm>
            <a:off x="6393592"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3" name="矩形 43">
            <a:extLst>
              <a:ext uri="{FF2B5EF4-FFF2-40B4-BE49-F238E27FC236}">
                <a16:creationId xmlns:a16="http://schemas.microsoft.com/office/drawing/2014/main" id="{A77CA97B-71B1-34C3-F1B4-CDD56479C627}"/>
              </a:ext>
            </a:extLst>
          </p:cNvPr>
          <p:cNvSpPr/>
          <p:nvPr/>
        </p:nvSpPr>
        <p:spPr>
          <a:xfrm>
            <a:off x="8173726" y="531852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4" name="矩形 44">
            <a:extLst>
              <a:ext uri="{FF2B5EF4-FFF2-40B4-BE49-F238E27FC236}">
                <a16:creationId xmlns:a16="http://schemas.microsoft.com/office/drawing/2014/main" id="{BEE487DD-03FA-28F5-81FA-BB7292CA35E7}"/>
              </a:ext>
            </a:extLst>
          </p:cNvPr>
          <p:cNvSpPr/>
          <p:nvPr/>
        </p:nvSpPr>
        <p:spPr>
          <a:xfrm>
            <a:off x="8192775"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45">
            <a:extLst>
              <a:ext uri="{FF2B5EF4-FFF2-40B4-BE49-F238E27FC236}">
                <a16:creationId xmlns:a16="http://schemas.microsoft.com/office/drawing/2014/main" id="{856CFB35-838F-876A-0BCA-78DB96EC1EBB}"/>
              </a:ext>
            </a:extLst>
          </p:cNvPr>
          <p:cNvSpPr/>
          <p:nvPr/>
        </p:nvSpPr>
        <p:spPr>
          <a:xfrm>
            <a:off x="8215728"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6" name="文字方塊 46">
            <a:extLst>
              <a:ext uri="{FF2B5EF4-FFF2-40B4-BE49-F238E27FC236}">
                <a16:creationId xmlns:a16="http://schemas.microsoft.com/office/drawing/2014/main" id="{70D3B6C5-93BA-AA8B-0A6B-87257542F1C3}"/>
              </a:ext>
            </a:extLst>
          </p:cNvPr>
          <p:cNvSpPr txBox="1"/>
          <p:nvPr/>
        </p:nvSpPr>
        <p:spPr>
          <a:xfrm>
            <a:off x="6456853" y="531924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37" name="文字方塊 47">
            <a:extLst>
              <a:ext uri="{FF2B5EF4-FFF2-40B4-BE49-F238E27FC236}">
                <a16:creationId xmlns:a16="http://schemas.microsoft.com/office/drawing/2014/main" id="{5D151C7F-2EAF-3331-2758-694B503C4A40}"/>
              </a:ext>
            </a:extLst>
          </p:cNvPr>
          <p:cNvSpPr txBox="1"/>
          <p:nvPr/>
        </p:nvSpPr>
        <p:spPr>
          <a:xfrm>
            <a:off x="8301942" y="5308787"/>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38" name="文字方塊 48">
            <a:extLst>
              <a:ext uri="{FF2B5EF4-FFF2-40B4-BE49-F238E27FC236}">
                <a16:creationId xmlns:a16="http://schemas.microsoft.com/office/drawing/2014/main" id="{6D6DFC30-342E-0897-BD79-FDABA67863B8}"/>
              </a:ext>
            </a:extLst>
          </p:cNvPr>
          <p:cNvSpPr txBox="1"/>
          <p:nvPr/>
        </p:nvSpPr>
        <p:spPr>
          <a:xfrm>
            <a:off x="6479806" y="2610774"/>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9" name="文字方塊 49">
            <a:extLst>
              <a:ext uri="{FF2B5EF4-FFF2-40B4-BE49-F238E27FC236}">
                <a16:creationId xmlns:a16="http://schemas.microsoft.com/office/drawing/2014/main" id="{EE055A00-C3FE-99CC-14B5-55CDE2142EC3}"/>
              </a:ext>
            </a:extLst>
          </p:cNvPr>
          <p:cNvSpPr txBox="1"/>
          <p:nvPr/>
        </p:nvSpPr>
        <p:spPr>
          <a:xfrm>
            <a:off x="8301942" y="2641264"/>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0" name="向上箭號 50">
            <a:extLst>
              <a:ext uri="{FF2B5EF4-FFF2-40B4-BE49-F238E27FC236}">
                <a16:creationId xmlns:a16="http://schemas.microsoft.com/office/drawing/2014/main" id="{97F61287-DC0A-5F05-C83B-89B1AA85D3D2}"/>
              </a:ext>
            </a:extLst>
          </p:cNvPr>
          <p:cNvSpPr/>
          <p:nvPr/>
        </p:nvSpPr>
        <p:spPr>
          <a:xfrm>
            <a:off x="672070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1" name="向上箭號 51">
            <a:extLst>
              <a:ext uri="{FF2B5EF4-FFF2-40B4-BE49-F238E27FC236}">
                <a16:creationId xmlns:a16="http://schemas.microsoft.com/office/drawing/2014/main" id="{C475EA33-2407-AAD7-28E8-9E67D9029DA0}"/>
              </a:ext>
            </a:extLst>
          </p:cNvPr>
          <p:cNvSpPr/>
          <p:nvPr/>
        </p:nvSpPr>
        <p:spPr>
          <a:xfrm>
            <a:off x="672070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向上箭號 52">
            <a:extLst>
              <a:ext uri="{FF2B5EF4-FFF2-40B4-BE49-F238E27FC236}">
                <a16:creationId xmlns:a16="http://schemas.microsoft.com/office/drawing/2014/main" id="{8B41951E-7B78-11EF-1D9D-51DFF7E28EC6}"/>
              </a:ext>
            </a:extLst>
          </p:cNvPr>
          <p:cNvSpPr/>
          <p:nvPr/>
        </p:nvSpPr>
        <p:spPr>
          <a:xfrm>
            <a:off x="854376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向上箭號 53">
            <a:extLst>
              <a:ext uri="{FF2B5EF4-FFF2-40B4-BE49-F238E27FC236}">
                <a16:creationId xmlns:a16="http://schemas.microsoft.com/office/drawing/2014/main" id="{839BB862-513E-C429-9DAB-CB4ED8AA35B1}"/>
              </a:ext>
            </a:extLst>
          </p:cNvPr>
          <p:cNvSpPr/>
          <p:nvPr/>
        </p:nvSpPr>
        <p:spPr>
          <a:xfrm>
            <a:off x="854377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4" name="向右箭號 54">
            <a:extLst>
              <a:ext uri="{FF2B5EF4-FFF2-40B4-BE49-F238E27FC236}">
                <a16:creationId xmlns:a16="http://schemas.microsoft.com/office/drawing/2014/main" id="{FF0F1E50-6BE7-5EAF-A663-366610B9C106}"/>
              </a:ext>
            </a:extLst>
          </p:cNvPr>
          <p:cNvSpPr/>
          <p:nvPr/>
        </p:nvSpPr>
        <p:spPr>
          <a:xfrm rot="3381697">
            <a:off x="7167335" y="3592191"/>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文字方塊 55">
            <a:extLst>
              <a:ext uri="{FF2B5EF4-FFF2-40B4-BE49-F238E27FC236}">
                <a16:creationId xmlns:a16="http://schemas.microsoft.com/office/drawing/2014/main" id="{44EBE16A-F104-5764-C582-A201A7B07C7B}"/>
              </a:ext>
            </a:extLst>
          </p:cNvPr>
          <p:cNvSpPr txBox="1"/>
          <p:nvPr/>
        </p:nvSpPr>
        <p:spPr>
          <a:xfrm>
            <a:off x="5632581"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6" name="文字方塊 56">
            <a:extLst>
              <a:ext uri="{FF2B5EF4-FFF2-40B4-BE49-F238E27FC236}">
                <a16:creationId xmlns:a16="http://schemas.microsoft.com/office/drawing/2014/main" id="{B2E9ADD6-EB78-D282-2C1E-6BE416056796}"/>
              </a:ext>
            </a:extLst>
          </p:cNvPr>
          <p:cNvSpPr txBox="1"/>
          <p:nvPr/>
        </p:nvSpPr>
        <p:spPr>
          <a:xfrm>
            <a:off x="7710083" y="3394351"/>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47" name="文字方塊 57">
            <a:extLst>
              <a:ext uri="{FF2B5EF4-FFF2-40B4-BE49-F238E27FC236}">
                <a16:creationId xmlns:a16="http://schemas.microsoft.com/office/drawing/2014/main" id="{937A78BF-9F8B-F5B2-22F9-87E022654C6E}"/>
              </a:ext>
            </a:extLst>
          </p:cNvPr>
          <p:cNvSpPr txBox="1"/>
          <p:nvPr/>
        </p:nvSpPr>
        <p:spPr>
          <a:xfrm>
            <a:off x="6923731" y="483802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48" name="文字方塊 58">
            <a:extLst>
              <a:ext uri="{FF2B5EF4-FFF2-40B4-BE49-F238E27FC236}">
                <a16:creationId xmlns:a16="http://schemas.microsoft.com/office/drawing/2014/main" id="{7C5E6017-A701-64F6-475B-3E960C20492D}"/>
              </a:ext>
            </a:extLst>
          </p:cNvPr>
          <p:cNvSpPr txBox="1"/>
          <p:nvPr/>
        </p:nvSpPr>
        <p:spPr>
          <a:xfrm>
            <a:off x="6963742" y="365087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9" name="文字方塊 59">
            <a:extLst>
              <a:ext uri="{FF2B5EF4-FFF2-40B4-BE49-F238E27FC236}">
                <a16:creationId xmlns:a16="http://schemas.microsoft.com/office/drawing/2014/main" id="{FDE545C9-CD07-3E81-D123-FC92FEDEE0BD}"/>
              </a:ext>
            </a:extLst>
          </p:cNvPr>
          <p:cNvSpPr txBox="1"/>
          <p:nvPr/>
        </p:nvSpPr>
        <p:spPr>
          <a:xfrm>
            <a:off x="8771903" y="4855929"/>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0" name="文字方塊 60">
            <a:extLst>
              <a:ext uri="{FF2B5EF4-FFF2-40B4-BE49-F238E27FC236}">
                <a16:creationId xmlns:a16="http://schemas.microsoft.com/office/drawing/2014/main" id="{2708BA64-7170-CED7-0E73-BB7A66E4422A}"/>
              </a:ext>
            </a:extLst>
          </p:cNvPr>
          <p:cNvSpPr txBox="1"/>
          <p:nvPr/>
        </p:nvSpPr>
        <p:spPr>
          <a:xfrm>
            <a:off x="8811914" y="3668777"/>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51" name="文字方塊 61">
            <a:extLst>
              <a:ext uri="{FF2B5EF4-FFF2-40B4-BE49-F238E27FC236}">
                <a16:creationId xmlns:a16="http://schemas.microsoft.com/office/drawing/2014/main" id="{4B3E32F9-FD27-8BC2-754D-147C7553DA5E}"/>
              </a:ext>
            </a:extLst>
          </p:cNvPr>
          <p:cNvSpPr txBox="1"/>
          <p:nvPr/>
        </p:nvSpPr>
        <p:spPr>
          <a:xfrm>
            <a:off x="9095649"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2" name="文字方塊 62">
            <a:extLst>
              <a:ext uri="{FF2B5EF4-FFF2-40B4-BE49-F238E27FC236}">
                <a16:creationId xmlns:a16="http://schemas.microsoft.com/office/drawing/2014/main" id="{4BD12BB2-0B36-C25A-3F2A-A6694282FEAC}"/>
              </a:ext>
            </a:extLst>
          </p:cNvPr>
          <p:cNvSpPr txBox="1"/>
          <p:nvPr/>
        </p:nvSpPr>
        <p:spPr>
          <a:xfrm>
            <a:off x="2210978" y="2075304"/>
            <a:ext cx="2959603" cy="523220"/>
          </a:xfrm>
          <a:prstGeom prst="rect">
            <a:avLst/>
          </a:prstGeom>
          <a:noFill/>
        </p:spPr>
        <p:txBody>
          <a:bodyPr wrap="square" rtlCol="0">
            <a:spAutoFit/>
          </a:bodyPr>
          <a:lstStyle/>
          <a:p>
            <a:pPr algn="ctr"/>
            <a:r>
              <a:rPr lang="en-US" altLang="zh-TW" sz="2800" b="1" i="1" u="sng" dirty="0"/>
              <a:t>Elman Network</a:t>
            </a:r>
            <a:endParaRPr lang="zh-TW" altLang="en-US" sz="2800" b="1" i="1" u="sng" dirty="0"/>
          </a:p>
        </p:txBody>
      </p:sp>
      <p:sp>
        <p:nvSpPr>
          <p:cNvPr id="53" name="文字方塊 63">
            <a:extLst>
              <a:ext uri="{FF2B5EF4-FFF2-40B4-BE49-F238E27FC236}">
                <a16:creationId xmlns:a16="http://schemas.microsoft.com/office/drawing/2014/main" id="{CD2CFEDB-A6C4-FB7B-3A8C-3B09B4C1204B}"/>
              </a:ext>
            </a:extLst>
          </p:cNvPr>
          <p:cNvSpPr txBox="1"/>
          <p:nvPr/>
        </p:nvSpPr>
        <p:spPr>
          <a:xfrm>
            <a:off x="6363699" y="2038835"/>
            <a:ext cx="2959603" cy="523220"/>
          </a:xfrm>
          <a:prstGeom prst="rect">
            <a:avLst/>
          </a:prstGeom>
          <a:noFill/>
        </p:spPr>
        <p:txBody>
          <a:bodyPr wrap="square" rtlCol="0">
            <a:spAutoFit/>
          </a:bodyPr>
          <a:lstStyle/>
          <a:p>
            <a:pPr algn="ctr"/>
            <a:r>
              <a:rPr lang="en-US" altLang="zh-TW" sz="2800" b="1" i="1" u="sng" dirty="0"/>
              <a:t>Jordan Network</a:t>
            </a:r>
            <a:endParaRPr lang="zh-TW" altLang="en-US" sz="2800" b="1" i="1" u="sng" dirty="0"/>
          </a:p>
        </p:txBody>
      </p:sp>
    </p:spTree>
    <p:extLst>
      <p:ext uri="{BB962C8B-B14F-4D97-AF65-F5344CB8AC3E}">
        <p14:creationId xmlns:p14="http://schemas.microsoft.com/office/powerpoint/2010/main" val="239834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CN" altLang="zh-CN" sz="2400" dirty="0"/>
              <a:t>Bidirectional</a:t>
            </a:r>
            <a:r>
              <a:rPr lang="zh-CN" altLang="en-US" sz="2400" dirty="0"/>
              <a:t> </a:t>
            </a:r>
            <a:r>
              <a:rPr lang="en-US" altLang="zh-CN" sz="2400" dirty="0"/>
              <a:t>RNN</a:t>
            </a:r>
            <a:r>
              <a:rPr lang="zh-CN" altLang="en-US" sz="2400" dirty="0"/>
              <a:t>：</a:t>
            </a:r>
            <a:endParaRPr lang="en-CN" sz="2400" dirty="0">
              <a:latin typeface="+mn-ea"/>
            </a:endParaRPr>
          </a:p>
        </p:txBody>
      </p:sp>
      <p:sp>
        <p:nvSpPr>
          <p:cNvPr id="3" name="矩形 44">
            <a:extLst>
              <a:ext uri="{FF2B5EF4-FFF2-40B4-BE49-F238E27FC236}">
                <a16:creationId xmlns:a16="http://schemas.microsoft.com/office/drawing/2014/main" id="{01C62BB5-FA9E-585B-F89B-12BA95EA4BA2}"/>
              </a:ext>
            </a:extLst>
          </p:cNvPr>
          <p:cNvSpPr/>
          <p:nvPr/>
        </p:nvSpPr>
        <p:spPr>
          <a:xfrm rot="5400000" flipH="1" flipV="1">
            <a:off x="4053178" y="3929473"/>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 name="矩形 54">
            <a:extLst>
              <a:ext uri="{FF2B5EF4-FFF2-40B4-BE49-F238E27FC236}">
                <a16:creationId xmlns:a16="http://schemas.microsoft.com/office/drawing/2014/main" id="{3B3E864F-8A6E-7252-43C2-9B37C132FB02}"/>
              </a:ext>
            </a:extLst>
          </p:cNvPr>
          <p:cNvSpPr/>
          <p:nvPr/>
        </p:nvSpPr>
        <p:spPr>
          <a:xfrm rot="5400000" flipH="1" flipV="1">
            <a:off x="6297275" y="3952869"/>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 name="矩形 57">
            <a:extLst>
              <a:ext uri="{FF2B5EF4-FFF2-40B4-BE49-F238E27FC236}">
                <a16:creationId xmlns:a16="http://schemas.microsoft.com/office/drawing/2014/main" id="{22565D0C-BEAE-722E-E3A9-36AFA3D1CE6B}"/>
              </a:ext>
            </a:extLst>
          </p:cNvPr>
          <p:cNvSpPr/>
          <p:nvPr/>
        </p:nvSpPr>
        <p:spPr>
          <a:xfrm rot="5400000" flipH="1" flipV="1">
            <a:off x="8568899" y="3927662"/>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3">
            <a:extLst>
              <a:ext uri="{FF2B5EF4-FFF2-40B4-BE49-F238E27FC236}">
                <a16:creationId xmlns:a16="http://schemas.microsoft.com/office/drawing/2014/main" id="{7A10D289-8CF3-515B-1854-D3CD4B12EE53}"/>
              </a:ext>
            </a:extLst>
          </p:cNvPr>
          <p:cNvSpPr txBox="1"/>
          <p:nvPr/>
        </p:nvSpPr>
        <p:spPr>
          <a:xfrm>
            <a:off x="6454937" y="3864058"/>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54" name="群組 7">
            <a:extLst>
              <a:ext uri="{FF2B5EF4-FFF2-40B4-BE49-F238E27FC236}">
                <a16:creationId xmlns:a16="http://schemas.microsoft.com/office/drawing/2014/main" id="{D1D0F40B-2811-E103-6408-E659582B46DE}"/>
              </a:ext>
            </a:extLst>
          </p:cNvPr>
          <p:cNvGrpSpPr/>
          <p:nvPr/>
        </p:nvGrpSpPr>
        <p:grpSpPr>
          <a:xfrm>
            <a:off x="1531484" y="4771464"/>
            <a:ext cx="9161758" cy="1358775"/>
            <a:chOff x="-79576" y="5208739"/>
            <a:chExt cx="9161758" cy="1358775"/>
          </a:xfrm>
        </p:grpSpPr>
        <p:sp>
          <p:nvSpPr>
            <p:cNvPr id="55" name="矩形 8">
              <a:extLst>
                <a:ext uri="{FF2B5EF4-FFF2-40B4-BE49-F238E27FC236}">
                  <a16:creationId xmlns:a16="http://schemas.microsoft.com/office/drawing/2014/main" id="{210DD6FD-F9D9-79A7-85A6-37A805A3D2D1}"/>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6" name="矩形 9">
              <a:extLst>
                <a:ext uri="{FF2B5EF4-FFF2-40B4-BE49-F238E27FC236}">
                  <a16:creationId xmlns:a16="http://schemas.microsoft.com/office/drawing/2014/main" id="{5415D087-613C-D88D-A5D3-8FBEFCB14AC8}"/>
                </a:ext>
              </a:extLst>
            </p:cNvPr>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7" name="矩形 10">
              <a:extLst>
                <a:ext uri="{FF2B5EF4-FFF2-40B4-BE49-F238E27FC236}">
                  <a16:creationId xmlns:a16="http://schemas.microsoft.com/office/drawing/2014/main" id="{8A11AE18-6A57-961D-C6AB-B2C085BFF08D}"/>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8" name="矩形 11">
              <a:extLst>
                <a:ext uri="{FF2B5EF4-FFF2-40B4-BE49-F238E27FC236}">
                  <a16:creationId xmlns:a16="http://schemas.microsoft.com/office/drawing/2014/main" id="{0A187F6B-0FDC-89AC-1F05-ED7C50C65C4A}"/>
                </a:ext>
              </a:extLst>
            </p:cNvPr>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9" name="向上箭號 12">
              <a:extLst>
                <a:ext uri="{FF2B5EF4-FFF2-40B4-BE49-F238E27FC236}">
                  <a16:creationId xmlns:a16="http://schemas.microsoft.com/office/drawing/2014/main" id="{1514FF82-8673-9956-E17E-4850A1C49B3D}"/>
                </a:ext>
              </a:extLst>
            </p:cNvPr>
            <p:cNvSpPr/>
            <p:nvPr/>
          </p:nvSpPr>
          <p:spPr>
            <a:xfrm>
              <a:off x="2049022" y="575858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0" name="向上箭號 13">
              <a:extLst>
                <a:ext uri="{FF2B5EF4-FFF2-40B4-BE49-F238E27FC236}">
                  <a16:creationId xmlns:a16="http://schemas.microsoft.com/office/drawing/2014/main" id="{466EFACD-E04D-1F11-8B15-9729B7889DBA}"/>
                </a:ext>
              </a:extLst>
            </p:cNvPr>
            <p:cNvSpPr/>
            <p:nvPr/>
          </p:nvSpPr>
          <p:spPr>
            <a:xfrm>
              <a:off x="4320008"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1" name="向右箭號 14">
              <a:extLst>
                <a:ext uri="{FF2B5EF4-FFF2-40B4-BE49-F238E27FC236}">
                  <a16:creationId xmlns:a16="http://schemas.microsoft.com/office/drawing/2014/main" id="{D1A340D2-EADB-3D21-D1D9-F1D02F1E14BB}"/>
                </a:ext>
              </a:extLst>
            </p:cNvPr>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2" name="向右箭號 15">
              <a:extLst>
                <a:ext uri="{FF2B5EF4-FFF2-40B4-BE49-F238E27FC236}">
                  <a16:creationId xmlns:a16="http://schemas.microsoft.com/office/drawing/2014/main" id="{22E74DE9-85E9-AE96-687C-59633F3D0B61}"/>
                </a:ext>
              </a:extLst>
            </p:cNvPr>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文字方塊 16">
              <a:extLst>
                <a:ext uri="{FF2B5EF4-FFF2-40B4-BE49-F238E27FC236}">
                  <a16:creationId xmlns:a16="http://schemas.microsoft.com/office/drawing/2014/main" id="{D41AA363-3E18-AE07-E516-D731AE00F2B2}"/>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4" name="文字方塊 17">
              <a:extLst>
                <a:ext uri="{FF2B5EF4-FFF2-40B4-BE49-F238E27FC236}">
                  <a16:creationId xmlns:a16="http://schemas.microsoft.com/office/drawing/2014/main" id="{4B339296-1E51-5561-84E0-E33FEF97AB3B}"/>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5" name="矩形 18">
              <a:extLst>
                <a:ext uri="{FF2B5EF4-FFF2-40B4-BE49-F238E27FC236}">
                  <a16:creationId xmlns:a16="http://schemas.microsoft.com/office/drawing/2014/main" id="{12D0C451-6B4A-7FF3-7B40-4D7E90EB42D4}"/>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6" name="矩形 19">
              <a:extLst>
                <a:ext uri="{FF2B5EF4-FFF2-40B4-BE49-F238E27FC236}">
                  <a16:creationId xmlns:a16="http://schemas.microsoft.com/office/drawing/2014/main" id="{EDC8790D-C9EF-4E57-1E18-4E2B2432F663}"/>
                </a:ext>
              </a:extLst>
            </p:cNvPr>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7" name="向上箭號 20">
              <a:extLst>
                <a:ext uri="{FF2B5EF4-FFF2-40B4-BE49-F238E27FC236}">
                  <a16:creationId xmlns:a16="http://schemas.microsoft.com/office/drawing/2014/main" id="{641ADDF5-3BB9-5AB7-0605-D0E09DFE1F2E}"/>
                </a:ext>
              </a:extLst>
            </p:cNvPr>
            <p:cNvSpPr/>
            <p:nvPr/>
          </p:nvSpPr>
          <p:spPr>
            <a:xfrm>
              <a:off x="6584202"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8" name="向右箭號 21">
              <a:extLst>
                <a:ext uri="{FF2B5EF4-FFF2-40B4-BE49-F238E27FC236}">
                  <a16:creationId xmlns:a16="http://schemas.microsoft.com/office/drawing/2014/main" id="{697BF751-8C0C-6B6C-6B04-AAA0B9F5A166}"/>
                </a:ext>
              </a:extLst>
            </p:cNvPr>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右箭號 22">
              <a:extLst>
                <a:ext uri="{FF2B5EF4-FFF2-40B4-BE49-F238E27FC236}">
                  <a16:creationId xmlns:a16="http://schemas.microsoft.com/office/drawing/2014/main" id="{661235E5-D660-AB34-94D9-ABFA979C277A}"/>
                </a:ext>
              </a:extLst>
            </p:cNvPr>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70" name="群組 23">
            <a:extLst>
              <a:ext uri="{FF2B5EF4-FFF2-40B4-BE49-F238E27FC236}">
                <a16:creationId xmlns:a16="http://schemas.microsoft.com/office/drawing/2014/main" id="{7165ABF9-5FC5-525D-0D51-31BAEBA478F9}"/>
              </a:ext>
            </a:extLst>
          </p:cNvPr>
          <p:cNvGrpSpPr/>
          <p:nvPr/>
        </p:nvGrpSpPr>
        <p:grpSpPr>
          <a:xfrm rot="10800000">
            <a:off x="1531484" y="2029957"/>
            <a:ext cx="9161758" cy="1358775"/>
            <a:chOff x="-79576" y="5208739"/>
            <a:chExt cx="9161758" cy="1358775"/>
          </a:xfrm>
        </p:grpSpPr>
        <p:sp>
          <p:nvSpPr>
            <p:cNvPr id="71" name="矩形 24">
              <a:extLst>
                <a:ext uri="{FF2B5EF4-FFF2-40B4-BE49-F238E27FC236}">
                  <a16:creationId xmlns:a16="http://schemas.microsoft.com/office/drawing/2014/main" id="{805881C6-27BC-D174-6FD7-F0540F4678F5}"/>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2" name="矩形 25">
              <a:extLst>
                <a:ext uri="{FF2B5EF4-FFF2-40B4-BE49-F238E27FC236}">
                  <a16:creationId xmlns:a16="http://schemas.microsoft.com/office/drawing/2014/main" id="{4EFA7A07-2A7C-42C0-E173-2AC1E882A52F}"/>
                </a:ext>
              </a:extLst>
            </p:cNvPr>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3" name="矩形 26">
              <a:extLst>
                <a:ext uri="{FF2B5EF4-FFF2-40B4-BE49-F238E27FC236}">
                  <a16:creationId xmlns:a16="http://schemas.microsoft.com/office/drawing/2014/main" id="{B565CFBA-5EA1-042C-8DBF-075EFA14DB63}"/>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4" name="矩形 27">
              <a:extLst>
                <a:ext uri="{FF2B5EF4-FFF2-40B4-BE49-F238E27FC236}">
                  <a16:creationId xmlns:a16="http://schemas.microsoft.com/office/drawing/2014/main" id="{2A522350-BEED-EDFD-505A-177B2AC7B1BE}"/>
                </a:ext>
              </a:extLst>
            </p:cNvPr>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5" name="向上箭號 28">
              <a:extLst>
                <a:ext uri="{FF2B5EF4-FFF2-40B4-BE49-F238E27FC236}">
                  <a16:creationId xmlns:a16="http://schemas.microsoft.com/office/drawing/2014/main" id="{047773DD-9AD7-4008-A8B4-73D467A711DE}"/>
                </a:ext>
              </a:extLst>
            </p:cNvPr>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6" name="向上箭號 29">
              <a:extLst>
                <a:ext uri="{FF2B5EF4-FFF2-40B4-BE49-F238E27FC236}">
                  <a16:creationId xmlns:a16="http://schemas.microsoft.com/office/drawing/2014/main" id="{F6ABB925-EB58-E41C-69CF-3FE44242D6BA}"/>
                </a:ext>
              </a:extLst>
            </p:cNvPr>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7" name="向右箭號 30">
              <a:extLst>
                <a:ext uri="{FF2B5EF4-FFF2-40B4-BE49-F238E27FC236}">
                  <a16:creationId xmlns:a16="http://schemas.microsoft.com/office/drawing/2014/main" id="{BEC6C631-9389-4D62-76C7-FBF19109E051}"/>
                </a:ext>
              </a:extLst>
            </p:cNvPr>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8" name="向右箭號 31">
              <a:extLst>
                <a:ext uri="{FF2B5EF4-FFF2-40B4-BE49-F238E27FC236}">
                  <a16:creationId xmlns:a16="http://schemas.microsoft.com/office/drawing/2014/main" id="{1BDBE92C-4A41-D97C-7F27-A3C7EFCD04C4}"/>
                </a:ext>
              </a:extLst>
            </p:cNvPr>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9" name="文字方塊 32">
              <a:extLst>
                <a:ext uri="{FF2B5EF4-FFF2-40B4-BE49-F238E27FC236}">
                  <a16:creationId xmlns:a16="http://schemas.microsoft.com/office/drawing/2014/main" id="{95A2C0C8-EE2B-C66B-C69C-B26844783E5A}"/>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0" name="文字方塊 33">
              <a:extLst>
                <a:ext uri="{FF2B5EF4-FFF2-40B4-BE49-F238E27FC236}">
                  <a16:creationId xmlns:a16="http://schemas.microsoft.com/office/drawing/2014/main" id="{09208033-8BE4-D8D5-1A9A-3A4328E972C0}"/>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1" name="矩形 34">
              <a:extLst>
                <a:ext uri="{FF2B5EF4-FFF2-40B4-BE49-F238E27FC236}">
                  <a16:creationId xmlns:a16="http://schemas.microsoft.com/office/drawing/2014/main" id="{690AD77C-4DE9-BA91-2561-A089F771CBA9}"/>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2" name="矩形 35">
              <a:extLst>
                <a:ext uri="{FF2B5EF4-FFF2-40B4-BE49-F238E27FC236}">
                  <a16:creationId xmlns:a16="http://schemas.microsoft.com/office/drawing/2014/main" id="{A0679EB7-ED8C-B97B-EDA4-FC5E7A5410EA}"/>
                </a:ext>
              </a:extLst>
            </p:cNvPr>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83" name="向上箭號 36">
              <a:extLst>
                <a:ext uri="{FF2B5EF4-FFF2-40B4-BE49-F238E27FC236}">
                  <a16:creationId xmlns:a16="http://schemas.microsoft.com/office/drawing/2014/main" id="{319E0B8A-F2E9-0BFB-2AC4-CD8AB4FEDB11}"/>
                </a:ext>
              </a:extLst>
            </p:cNvPr>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84" name="向右箭號 37">
              <a:extLst>
                <a:ext uri="{FF2B5EF4-FFF2-40B4-BE49-F238E27FC236}">
                  <a16:creationId xmlns:a16="http://schemas.microsoft.com/office/drawing/2014/main" id="{8917C705-2FF0-9A53-E400-E72E5BC4CF87}"/>
                </a:ext>
              </a:extLst>
            </p:cNvPr>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5" name="向右箭號 38">
              <a:extLst>
                <a:ext uri="{FF2B5EF4-FFF2-40B4-BE49-F238E27FC236}">
                  <a16:creationId xmlns:a16="http://schemas.microsoft.com/office/drawing/2014/main" id="{D322A4E0-25E5-6345-56F6-0E98AD32E74B}"/>
                </a:ext>
              </a:extLst>
            </p:cNvPr>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86" name="文字方塊 39">
            <a:extLst>
              <a:ext uri="{FF2B5EF4-FFF2-40B4-BE49-F238E27FC236}">
                <a16:creationId xmlns:a16="http://schemas.microsoft.com/office/drawing/2014/main" id="{D7A263BB-163A-FD52-39F5-C2379F625B4B}"/>
              </a:ext>
            </a:extLst>
          </p:cNvPr>
          <p:cNvSpPr txBox="1"/>
          <p:nvPr/>
        </p:nvSpPr>
        <p:spPr>
          <a:xfrm>
            <a:off x="8758325" y="3877387"/>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87" name="文字方塊 43">
            <a:extLst>
              <a:ext uri="{FF2B5EF4-FFF2-40B4-BE49-F238E27FC236}">
                <a16:creationId xmlns:a16="http://schemas.microsoft.com/office/drawing/2014/main" id="{D2AC1C1A-09A5-6AF1-CC4C-6512D03BBE3C}"/>
              </a:ext>
            </a:extLst>
          </p:cNvPr>
          <p:cNvSpPr txBox="1"/>
          <p:nvPr/>
        </p:nvSpPr>
        <p:spPr>
          <a:xfrm>
            <a:off x="4151549" y="3877387"/>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88" name="右彎箭號 45">
            <a:extLst>
              <a:ext uri="{FF2B5EF4-FFF2-40B4-BE49-F238E27FC236}">
                <a16:creationId xmlns:a16="http://schemas.microsoft.com/office/drawing/2014/main" id="{5CD1153B-B928-B845-7749-070B74B35050}"/>
              </a:ext>
            </a:extLst>
          </p:cNvPr>
          <p:cNvSpPr/>
          <p:nvPr/>
        </p:nvSpPr>
        <p:spPr>
          <a:xfrm>
            <a:off x="3756514" y="4129292"/>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89" name="文字方塊 47">
            <a:extLst>
              <a:ext uri="{FF2B5EF4-FFF2-40B4-BE49-F238E27FC236}">
                <a16:creationId xmlns:a16="http://schemas.microsoft.com/office/drawing/2014/main" id="{C9418890-FF9B-606E-A4C1-ED3E02B2956A}"/>
              </a:ext>
            </a:extLst>
          </p:cNvPr>
          <p:cNvSpPr txBox="1"/>
          <p:nvPr/>
        </p:nvSpPr>
        <p:spPr>
          <a:xfrm>
            <a:off x="3417910" y="572428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0" name="文字方塊 48">
            <a:extLst>
              <a:ext uri="{FF2B5EF4-FFF2-40B4-BE49-F238E27FC236}">
                <a16:creationId xmlns:a16="http://schemas.microsoft.com/office/drawing/2014/main" id="{8EB94778-8D68-B11F-4ECA-C71E0824828D}"/>
              </a:ext>
            </a:extLst>
          </p:cNvPr>
          <p:cNvSpPr txBox="1"/>
          <p:nvPr/>
        </p:nvSpPr>
        <p:spPr>
          <a:xfrm>
            <a:off x="5719163" y="5726371"/>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1" name="文字方塊 49">
            <a:extLst>
              <a:ext uri="{FF2B5EF4-FFF2-40B4-BE49-F238E27FC236}">
                <a16:creationId xmlns:a16="http://schemas.microsoft.com/office/drawing/2014/main" id="{52347DCE-E355-C907-80B7-39496E10F850}"/>
              </a:ext>
            </a:extLst>
          </p:cNvPr>
          <p:cNvSpPr txBox="1"/>
          <p:nvPr/>
        </p:nvSpPr>
        <p:spPr>
          <a:xfrm>
            <a:off x="8013586" y="572427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2" name="文字方塊 50">
            <a:extLst>
              <a:ext uri="{FF2B5EF4-FFF2-40B4-BE49-F238E27FC236}">
                <a16:creationId xmlns:a16="http://schemas.microsoft.com/office/drawing/2014/main" id="{0310CA58-5AF0-2810-7A0D-4EF21E10BC41}"/>
              </a:ext>
            </a:extLst>
          </p:cNvPr>
          <p:cNvSpPr txBox="1"/>
          <p:nvPr/>
        </p:nvSpPr>
        <p:spPr>
          <a:xfrm>
            <a:off x="3418459" y="197975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3" name="文字方塊 51">
            <a:extLst>
              <a:ext uri="{FF2B5EF4-FFF2-40B4-BE49-F238E27FC236}">
                <a16:creationId xmlns:a16="http://schemas.microsoft.com/office/drawing/2014/main" id="{A2FE4F7A-4778-43E4-E7AB-DBE03EABD0BE}"/>
              </a:ext>
            </a:extLst>
          </p:cNvPr>
          <p:cNvSpPr txBox="1"/>
          <p:nvPr/>
        </p:nvSpPr>
        <p:spPr>
          <a:xfrm>
            <a:off x="5690684" y="1996355"/>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4" name="文字方塊 52">
            <a:extLst>
              <a:ext uri="{FF2B5EF4-FFF2-40B4-BE49-F238E27FC236}">
                <a16:creationId xmlns:a16="http://schemas.microsoft.com/office/drawing/2014/main" id="{5B33E25A-CA9D-859C-0261-02C6D889D913}"/>
              </a:ext>
            </a:extLst>
          </p:cNvPr>
          <p:cNvSpPr txBox="1"/>
          <p:nvPr/>
        </p:nvSpPr>
        <p:spPr>
          <a:xfrm>
            <a:off x="8014135" y="197974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5" name="右彎箭號 53">
            <a:extLst>
              <a:ext uri="{FF2B5EF4-FFF2-40B4-BE49-F238E27FC236}">
                <a16:creationId xmlns:a16="http://schemas.microsoft.com/office/drawing/2014/main" id="{247849DB-DA70-D676-CC66-9B448DF81C2E}"/>
              </a:ext>
            </a:extLst>
          </p:cNvPr>
          <p:cNvSpPr/>
          <p:nvPr/>
        </p:nvSpPr>
        <p:spPr>
          <a:xfrm flipV="1">
            <a:off x="3766879" y="3338949"/>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6" name="右彎箭號 55">
            <a:extLst>
              <a:ext uri="{FF2B5EF4-FFF2-40B4-BE49-F238E27FC236}">
                <a16:creationId xmlns:a16="http://schemas.microsoft.com/office/drawing/2014/main" id="{109ADC2A-9A94-4A78-B3BB-156F889276A6}"/>
              </a:ext>
            </a:extLst>
          </p:cNvPr>
          <p:cNvSpPr/>
          <p:nvPr/>
        </p:nvSpPr>
        <p:spPr>
          <a:xfrm>
            <a:off x="6000611" y="415268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7" name="右彎箭號 56">
            <a:extLst>
              <a:ext uri="{FF2B5EF4-FFF2-40B4-BE49-F238E27FC236}">
                <a16:creationId xmlns:a16="http://schemas.microsoft.com/office/drawing/2014/main" id="{BE38967C-4ACE-E457-A275-5215B1030441}"/>
              </a:ext>
            </a:extLst>
          </p:cNvPr>
          <p:cNvSpPr/>
          <p:nvPr/>
        </p:nvSpPr>
        <p:spPr>
          <a:xfrm flipV="1">
            <a:off x="6010976" y="3362345"/>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8" name="右彎箭號 58">
            <a:extLst>
              <a:ext uri="{FF2B5EF4-FFF2-40B4-BE49-F238E27FC236}">
                <a16:creationId xmlns:a16="http://schemas.microsoft.com/office/drawing/2014/main" id="{769AAA42-C8A4-4CC1-5777-61ECB43BBCC7}"/>
              </a:ext>
            </a:extLst>
          </p:cNvPr>
          <p:cNvSpPr/>
          <p:nvPr/>
        </p:nvSpPr>
        <p:spPr>
          <a:xfrm>
            <a:off x="8272235" y="41274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9" name="右彎箭號 59">
            <a:extLst>
              <a:ext uri="{FF2B5EF4-FFF2-40B4-BE49-F238E27FC236}">
                <a16:creationId xmlns:a16="http://schemas.microsoft.com/office/drawing/2014/main" id="{8F459105-5EE7-9FDA-FC02-B20C789FE154}"/>
              </a:ext>
            </a:extLst>
          </p:cNvPr>
          <p:cNvSpPr/>
          <p:nvPr/>
        </p:nvSpPr>
        <p:spPr>
          <a:xfrm flipV="1">
            <a:off x="8282600" y="33371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474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p:bldP spid="86" grpId="0"/>
      <p:bldP spid="87" grpId="0"/>
      <p:bldP spid="88" grpId="0" animBg="1"/>
      <p:bldP spid="89" grpId="0"/>
      <p:bldP spid="90" grpId="0"/>
      <p:bldP spid="91" grpId="0"/>
      <p:bldP spid="92" grpId="0"/>
      <p:bldP spid="93" grpId="0"/>
      <p:bldP spid="94" grpId="0"/>
      <p:bldP spid="95" grpId="0" animBg="1"/>
      <p:bldP spid="96" grpId="0" animBg="1"/>
      <p:bldP spid="97" grpId="0" animBg="1"/>
      <p:bldP spid="98" grpId="0" animBg="1"/>
      <p:bldP spid="9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循环神经网络的其他结构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961225"/>
          </a:xfrm>
          <a:prstGeom prst="rect">
            <a:avLst/>
          </a:prstGeom>
          <a:noFill/>
        </p:spPr>
        <p:txBody>
          <a:bodyPr wrap="square" rtlCol="0">
            <a:spAutoFit/>
          </a:bodyPr>
          <a:lstStyle/>
          <a:p>
            <a:pPr>
              <a:lnSpc>
                <a:spcPct val="150000"/>
              </a:lnSpc>
            </a:pPr>
            <a:r>
              <a:rPr lang="zh-CN" altLang="en-US" sz="2000" dirty="0"/>
              <a:t>除了上面的经典结构（又称为</a:t>
            </a:r>
            <a:r>
              <a:rPr lang="en-US" sz="2000" dirty="0"/>
              <a:t>Many-to-many</a:t>
            </a:r>
            <a:r>
              <a:rPr lang="zh-CN" altLang="en-US" sz="2000" dirty="0"/>
              <a:t>结构），</a:t>
            </a:r>
            <a:r>
              <a:rPr lang="en-US" sz="2000" dirty="0"/>
              <a:t>RNN</a:t>
            </a:r>
            <a:r>
              <a:rPr lang="zh-CN" altLang="en-US" sz="2000" dirty="0"/>
              <a:t>还有其他几种不同的结构类型用来解决不同需求下的序列问题。下表中列出了常见的几种结构类型：</a:t>
            </a:r>
            <a:endParaRPr lang="en-CN" sz="2000" dirty="0">
              <a:latin typeface="+mn-ea"/>
            </a:endParaRPr>
          </a:p>
        </p:txBody>
      </p:sp>
      <p:graphicFrame>
        <p:nvGraphicFramePr>
          <p:cNvPr id="3" name="Table 2">
            <a:extLst>
              <a:ext uri="{FF2B5EF4-FFF2-40B4-BE49-F238E27FC236}">
                <a16:creationId xmlns:a16="http://schemas.microsoft.com/office/drawing/2014/main" id="{3DA6C458-7E0F-2445-A6AC-0FC9DE5401F8}"/>
              </a:ext>
            </a:extLst>
          </p:cNvPr>
          <p:cNvGraphicFramePr>
            <a:graphicFrameLocks noGrp="1"/>
          </p:cNvGraphicFramePr>
          <p:nvPr>
            <p:extLst>
              <p:ext uri="{D42A27DB-BD31-4B8C-83A1-F6EECF244321}">
                <p14:modId xmlns:p14="http://schemas.microsoft.com/office/powerpoint/2010/main" val="1078968495"/>
              </p:ext>
            </p:extLst>
          </p:nvPr>
        </p:nvGraphicFramePr>
        <p:xfrm>
          <a:off x="83642" y="1797205"/>
          <a:ext cx="12002341" cy="4966875"/>
        </p:xfrm>
        <a:graphic>
          <a:graphicData uri="http://schemas.openxmlformats.org/drawingml/2006/table">
            <a:tbl>
              <a:tblPr firstRow="1" firstCol="1" bandRow="1">
                <a:tableStyleId>{5C22544A-7EE6-4342-B048-85BDC9FD1C3A}</a:tableStyleId>
              </a:tblPr>
              <a:tblGrid>
                <a:gridCol w="1734673">
                  <a:extLst>
                    <a:ext uri="{9D8B030D-6E8A-4147-A177-3AD203B41FA5}">
                      <a16:colId xmlns:a16="http://schemas.microsoft.com/office/drawing/2014/main" val="3917167889"/>
                    </a:ext>
                  </a:extLst>
                </a:gridCol>
                <a:gridCol w="4357198">
                  <a:extLst>
                    <a:ext uri="{9D8B030D-6E8A-4147-A177-3AD203B41FA5}">
                      <a16:colId xmlns:a16="http://schemas.microsoft.com/office/drawing/2014/main" val="4058605650"/>
                    </a:ext>
                  </a:extLst>
                </a:gridCol>
                <a:gridCol w="5910470">
                  <a:extLst>
                    <a:ext uri="{9D8B030D-6E8A-4147-A177-3AD203B41FA5}">
                      <a16:colId xmlns:a16="http://schemas.microsoft.com/office/drawing/2014/main" val="1178855273"/>
                    </a:ext>
                  </a:extLst>
                </a:gridCol>
              </a:tblGrid>
              <a:tr h="384058">
                <a:tc>
                  <a:txBody>
                    <a:bodyPr/>
                    <a:lstStyle/>
                    <a:p>
                      <a:pPr algn="ctr">
                        <a:lnSpc>
                          <a:spcPct val="150000"/>
                        </a:lnSpc>
                        <a:spcBef>
                          <a:spcPts val="900"/>
                        </a:spcBef>
                        <a:spcAft>
                          <a:spcPts val="900"/>
                        </a:spcAft>
                      </a:pPr>
                      <a:r>
                        <a:rPr lang="zh-CN" sz="2000" dirty="0">
                          <a:effectLst/>
                        </a:rPr>
                        <a:t>网络结构</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结构视图</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应用场景举例</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580104149"/>
                  </a:ext>
                </a:extLst>
              </a:tr>
              <a:tr h="1340582">
                <a:tc>
                  <a:txBody>
                    <a:bodyPr/>
                    <a:lstStyle/>
                    <a:p>
                      <a:pPr algn="ctr">
                        <a:lnSpc>
                          <a:spcPct val="150000"/>
                        </a:lnSpc>
                        <a:spcBef>
                          <a:spcPts val="900"/>
                        </a:spcBef>
                        <a:spcAft>
                          <a:spcPts val="900"/>
                        </a:spcAft>
                      </a:pPr>
                      <a:r>
                        <a:rPr lang="en-US" sz="2400" dirty="0">
                          <a:effectLst/>
                        </a:rPr>
                        <a:t>1 to Many</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50000"/>
                        </a:lnSpc>
                        <a:spcBef>
                          <a:spcPts val="900"/>
                        </a:spcBef>
                        <a:spcAft>
                          <a:spcPts val="900"/>
                        </a:spcAft>
                      </a:pPr>
                      <a:endParaRPr lang="en-US" sz="18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、从图像生成文字，输入为图像的特征，输出为一段句子</a:t>
                      </a:r>
                      <a:endParaRPr lang="en-CN" sz="1800" dirty="0">
                        <a:effectLst/>
                      </a:endParaRPr>
                    </a:p>
                    <a:p>
                      <a:pPr>
                        <a:lnSpc>
                          <a:spcPct val="100000"/>
                        </a:lnSpc>
                        <a:spcBef>
                          <a:spcPts val="300"/>
                        </a:spcBef>
                        <a:spcAft>
                          <a:spcPts val="300"/>
                        </a:spcAft>
                      </a:pPr>
                      <a:r>
                        <a:rPr lang="en-US" sz="1800" dirty="0">
                          <a:effectLst/>
                        </a:rPr>
                        <a:t>2</a:t>
                      </a:r>
                      <a:r>
                        <a:rPr lang="zh-CN" sz="1800" dirty="0">
                          <a:effectLst/>
                        </a:rPr>
                        <a:t>、根据图像生成语音或音乐，输入为图像特征，输出为一段语音或音乐</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4072167103"/>
                  </a:ext>
                </a:extLst>
              </a:tr>
              <a:tr h="1345778">
                <a:tc>
                  <a:txBody>
                    <a:bodyPr/>
                    <a:lstStyle/>
                    <a:p>
                      <a:pPr algn="ctr">
                        <a:lnSpc>
                          <a:spcPct val="150000"/>
                        </a:lnSpc>
                        <a:spcBef>
                          <a:spcPts val="900"/>
                        </a:spcBef>
                        <a:spcAft>
                          <a:spcPts val="900"/>
                        </a:spcAft>
                      </a:pPr>
                      <a:r>
                        <a:rPr lang="en-US" sz="2400" dirty="0">
                          <a:effectLst/>
                        </a:rPr>
                        <a:t>Many to 1</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、输</a:t>
                      </a:r>
                      <a:r>
                        <a:rPr lang="zh-CN" altLang="en-US" sz="1800" dirty="0">
                          <a:effectLst/>
                        </a:rPr>
                        <a:t>入</a:t>
                      </a:r>
                      <a:r>
                        <a:rPr lang="zh-CN" sz="1800" dirty="0">
                          <a:effectLst/>
                        </a:rPr>
                        <a:t>一段文字，判断其所属类别</a:t>
                      </a:r>
                      <a:endParaRPr lang="en-CN" sz="1800" dirty="0">
                        <a:effectLst/>
                      </a:endParaRPr>
                    </a:p>
                    <a:p>
                      <a:pPr>
                        <a:lnSpc>
                          <a:spcPct val="100000"/>
                        </a:lnSpc>
                        <a:spcBef>
                          <a:spcPts val="300"/>
                        </a:spcBef>
                        <a:spcAft>
                          <a:spcPts val="300"/>
                        </a:spcAft>
                      </a:pPr>
                      <a:r>
                        <a:rPr lang="en-US" sz="1800" dirty="0">
                          <a:effectLst/>
                        </a:rPr>
                        <a:t>2</a:t>
                      </a:r>
                      <a:r>
                        <a:rPr lang="zh-CN" sz="1800" dirty="0">
                          <a:effectLst/>
                        </a:rPr>
                        <a:t>、输入一个句子，判断其情感倾向</a:t>
                      </a:r>
                      <a:endParaRPr lang="en-CN" sz="1800" dirty="0">
                        <a:effectLst/>
                      </a:endParaRPr>
                    </a:p>
                    <a:p>
                      <a:pPr>
                        <a:lnSpc>
                          <a:spcPct val="100000"/>
                        </a:lnSpc>
                        <a:spcBef>
                          <a:spcPts val="300"/>
                        </a:spcBef>
                        <a:spcAft>
                          <a:spcPts val="300"/>
                        </a:spcAft>
                      </a:pPr>
                      <a:r>
                        <a:rPr lang="en-US" sz="1800" dirty="0">
                          <a:effectLst/>
                        </a:rPr>
                        <a:t>3</a:t>
                      </a:r>
                      <a:r>
                        <a:rPr lang="zh-CN" sz="1800" dirty="0">
                          <a:effectLst/>
                        </a:rPr>
                        <a:t>、输入一段视频，判断其所属类别</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3730099977"/>
                  </a:ext>
                </a:extLst>
              </a:tr>
              <a:tr h="1877734">
                <a:tc>
                  <a:txBody>
                    <a:bodyPr/>
                    <a:lstStyle/>
                    <a:p>
                      <a:pPr algn="ctr">
                        <a:lnSpc>
                          <a:spcPct val="150000"/>
                        </a:lnSpc>
                        <a:spcBef>
                          <a:spcPts val="900"/>
                        </a:spcBef>
                        <a:spcAft>
                          <a:spcPts val="900"/>
                        </a:spcAft>
                      </a:pPr>
                      <a:r>
                        <a:rPr lang="en-US" sz="2400" dirty="0">
                          <a:effectLst/>
                        </a:rPr>
                        <a:t>Sequence to Sequence</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9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CN" sz="1800" dirty="0">
                          <a:effectLst/>
                        </a:rPr>
                        <a:t>1</a:t>
                      </a:r>
                      <a:r>
                        <a:rPr lang="zh-CN" sz="1800" dirty="0">
                          <a:effectLst/>
                        </a:rPr>
                        <a:t>、机器翻译，输入一种语言文本序列，输出另外一种语言的文本序列 </a:t>
                      </a:r>
                      <a:endParaRPr lang="en-CN" sz="1800" dirty="0">
                        <a:effectLst/>
                      </a:endParaRPr>
                    </a:p>
                    <a:p>
                      <a:pPr>
                        <a:lnSpc>
                          <a:spcPct val="100000"/>
                        </a:lnSpc>
                        <a:spcBef>
                          <a:spcPts val="300"/>
                        </a:spcBef>
                        <a:spcAft>
                          <a:spcPts val="300"/>
                        </a:spcAft>
                      </a:pPr>
                      <a:r>
                        <a:rPr lang="en-CN" sz="1800" dirty="0">
                          <a:effectLst/>
                        </a:rPr>
                        <a:t>2</a:t>
                      </a:r>
                      <a:r>
                        <a:rPr lang="zh-CN" sz="1800" dirty="0">
                          <a:effectLst/>
                        </a:rPr>
                        <a:t>、文本摘要，输入文本序列，输出这段文本序列摘要 </a:t>
                      </a:r>
                      <a:endParaRPr lang="en-CN" sz="1800" dirty="0">
                        <a:effectLst/>
                      </a:endParaRPr>
                    </a:p>
                    <a:p>
                      <a:pPr>
                        <a:lnSpc>
                          <a:spcPct val="100000"/>
                        </a:lnSpc>
                        <a:spcBef>
                          <a:spcPts val="300"/>
                        </a:spcBef>
                        <a:spcAft>
                          <a:spcPts val="300"/>
                        </a:spcAft>
                      </a:pPr>
                      <a:r>
                        <a:rPr lang="en-CN" sz="1800" dirty="0">
                          <a:effectLst/>
                        </a:rPr>
                        <a:t>3</a:t>
                      </a:r>
                      <a:r>
                        <a:rPr lang="zh-CN" sz="1800" dirty="0">
                          <a:effectLst/>
                        </a:rPr>
                        <a:t>、阅读理解，输入文章，输出问题答案 </a:t>
                      </a:r>
                      <a:endParaRPr lang="en-CN" altLang="zh-CN" sz="1800" dirty="0">
                        <a:effectLst/>
                      </a:endParaRPr>
                    </a:p>
                    <a:p>
                      <a:pPr>
                        <a:lnSpc>
                          <a:spcPct val="100000"/>
                        </a:lnSpc>
                        <a:spcBef>
                          <a:spcPts val="300"/>
                        </a:spcBef>
                        <a:spcAft>
                          <a:spcPts val="300"/>
                        </a:spcAft>
                      </a:pPr>
                      <a:r>
                        <a:rPr lang="en-CN" sz="1800" dirty="0">
                          <a:effectLst/>
                        </a:rPr>
                        <a:t>4</a:t>
                      </a:r>
                      <a:r>
                        <a:rPr lang="zh-CN" sz="1800" dirty="0">
                          <a:effectLst/>
                        </a:rPr>
                        <a:t>、语音识别，输入语音序列信息，输出文字序列</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1900683964"/>
                  </a:ext>
                </a:extLst>
              </a:tr>
            </a:tbl>
          </a:graphicData>
        </a:graphic>
      </p:graphicFrame>
      <p:pic>
        <p:nvPicPr>
          <p:cNvPr id="6147" name="Picture 503">
            <a:extLst>
              <a:ext uri="{FF2B5EF4-FFF2-40B4-BE49-F238E27FC236}">
                <a16:creationId xmlns:a16="http://schemas.microsoft.com/office/drawing/2014/main" id="{C9AB0343-D51A-F84C-A002-253F18476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29" y="2168096"/>
            <a:ext cx="2311552" cy="135057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547">
            <a:extLst>
              <a:ext uri="{FF2B5EF4-FFF2-40B4-BE49-F238E27FC236}">
                <a16:creationId xmlns:a16="http://schemas.microsoft.com/office/drawing/2014/main" id="{8AC3972D-57D5-0D49-96E7-D0F3BB80B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029" y="3497325"/>
            <a:ext cx="2311552" cy="135156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614">
            <a:extLst>
              <a:ext uri="{FF2B5EF4-FFF2-40B4-BE49-F238E27FC236}">
                <a16:creationId xmlns:a16="http://schemas.microsoft.com/office/drawing/2014/main" id="{78BA7544-9031-F14D-B9D2-0625AEA68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645" y="5324860"/>
            <a:ext cx="3906465" cy="1203507"/>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E5B0F4E0-0560-8C43-96D0-2CDC11734334}"/>
              </a:ext>
            </a:extLst>
          </p:cNvPr>
          <p:cNvSpPr/>
          <p:nvPr/>
        </p:nvSpPr>
        <p:spPr>
          <a:xfrm>
            <a:off x="4647950" y="5583569"/>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9" name="Freeform 8">
            <a:extLst>
              <a:ext uri="{FF2B5EF4-FFF2-40B4-BE49-F238E27FC236}">
                <a16:creationId xmlns:a16="http://schemas.microsoft.com/office/drawing/2014/main" id="{A45DF115-0B98-6A46-8EFC-B2C2FBD666A4}"/>
              </a:ext>
            </a:extLst>
          </p:cNvPr>
          <p:cNvSpPr/>
          <p:nvPr/>
        </p:nvSpPr>
        <p:spPr>
          <a:xfrm>
            <a:off x="5107497" y="5583569"/>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0" name="Freeform 9">
            <a:extLst>
              <a:ext uri="{FF2B5EF4-FFF2-40B4-BE49-F238E27FC236}">
                <a16:creationId xmlns:a16="http://schemas.microsoft.com/office/drawing/2014/main" id="{0A198209-3186-404B-B7D4-0339F2F7D0E9}"/>
              </a:ext>
            </a:extLst>
          </p:cNvPr>
          <p:cNvSpPr/>
          <p:nvPr/>
        </p:nvSpPr>
        <p:spPr>
          <a:xfrm>
            <a:off x="5581867" y="5568543"/>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406870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blinds(horizontal)">
                                      <p:cBhvr>
                                        <p:cTn id="7" dur="500"/>
                                        <p:tgtEl>
                                          <p:spTgt spid="614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blinds(horizontal)">
                                      <p:cBhvr>
                                        <p:cTn id="12" dur="500"/>
                                        <p:tgtEl>
                                          <p:spTgt spid="614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145"/>
                                        </p:tgtEl>
                                        <p:attrNameLst>
                                          <p:attrName>style.visibility</p:attrName>
                                        </p:attrNameLst>
                                      </p:cBhvr>
                                      <p:to>
                                        <p:strVal val="visible"/>
                                      </p:to>
                                    </p:set>
                                    <p:animEffect transition="in" filter="blinds(horizontal)">
                                      <p:cBhvr>
                                        <p:cTn id="17" dur="500"/>
                                        <p:tgtEl>
                                          <p:spTgt spid="614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linds(horizontal)">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循环神经网络与</a:t>
            </a:r>
            <a:r>
              <a:rPr lang="en-US" altLang="zh-CN" dirty="0"/>
              <a:t>CNN</a:t>
            </a:r>
            <a:r>
              <a:rPr lang="zh-CN" altLang="en-US" dirty="0"/>
              <a:t>比较</a:t>
            </a:r>
          </a:p>
        </p:txBody>
      </p:sp>
      <p:graphicFrame>
        <p:nvGraphicFramePr>
          <p:cNvPr id="7" name="Table 6">
            <a:extLst>
              <a:ext uri="{FF2B5EF4-FFF2-40B4-BE49-F238E27FC236}">
                <a16:creationId xmlns:a16="http://schemas.microsoft.com/office/drawing/2014/main" id="{8E699E2A-AABA-3B43-A14A-661FBC018FC9}"/>
              </a:ext>
            </a:extLst>
          </p:cNvPr>
          <p:cNvGraphicFramePr>
            <a:graphicFrameLocks noGrp="1"/>
          </p:cNvGraphicFramePr>
          <p:nvPr>
            <p:extLst>
              <p:ext uri="{D42A27DB-BD31-4B8C-83A1-F6EECF244321}">
                <p14:modId xmlns:p14="http://schemas.microsoft.com/office/powerpoint/2010/main" val="879705662"/>
              </p:ext>
            </p:extLst>
          </p:nvPr>
        </p:nvGraphicFramePr>
        <p:xfrm>
          <a:off x="1504950" y="2907824"/>
          <a:ext cx="9182100" cy="3086100"/>
        </p:xfrm>
        <a:graphic>
          <a:graphicData uri="http://schemas.openxmlformats.org/drawingml/2006/table">
            <a:tbl>
              <a:tblPr>
                <a:tableStyleId>{FABFCF23-3B69-468F-B69F-88F6DE6A72F2}</a:tableStyleId>
              </a:tblPr>
              <a:tblGrid>
                <a:gridCol w="4591050">
                  <a:extLst>
                    <a:ext uri="{9D8B030D-6E8A-4147-A177-3AD203B41FA5}">
                      <a16:colId xmlns:a16="http://schemas.microsoft.com/office/drawing/2014/main" val="2022356399"/>
                    </a:ext>
                  </a:extLst>
                </a:gridCol>
                <a:gridCol w="4591050">
                  <a:extLst>
                    <a:ext uri="{9D8B030D-6E8A-4147-A177-3AD203B41FA5}">
                      <a16:colId xmlns:a16="http://schemas.microsoft.com/office/drawing/2014/main" val="2603473598"/>
                    </a:ext>
                  </a:extLst>
                </a:gridCol>
              </a:tblGrid>
              <a:tr h="0">
                <a:tc>
                  <a:txBody>
                    <a:bodyPr/>
                    <a:lstStyle/>
                    <a:p>
                      <a:pPr algn="ctr"/>
                      <a:r>
                        <a:rPr lang="zh-CN" altLang="en-US" b="1">
                          <a:effectLst/>
                        </a:rPr>
                        <a:t>类别</a:t>
                      </a:r>
                    </a:p>
                  </a:txBody>
                  <a:tcPr marL="123825" marR="123825" marT="57150" marB="57150" anchor="ctr"/>
                </a:tc>
                <a:tc>
                  <a:txBody>
                    <a:bodyPr/>
                    <a:lstStyle/>
                    <a:p>
                      <a:pPr algn="l"/>
                      <a:r>
                        <a:rPr lang="zh-CN" altLang="en-US" b="1" dirty="0">
                          <a:effectLst/>
                        </a:rPr>
                        <a:t>特点描述</a:t>
                      </a:r>
                    </a:p>
                  </a:txBody>
                  <a:tcPr marL="123825" marR="123825" marT="57150" marB="57150" anchor="ctr"/>
                </a:tc>
                <a:extLst>
                  <a:ext uri="{0D108BD9-81ED-4DB2-BD59-A6C34878D82A}">
                    <a16:rowId xmlns:a16="http://schemas.microsoft.com/office/drawing/2014/main" val="2992098081"/>
                  </a:ext>
                </a:extLst>
              </a:tr>
              <a:tr h="0">
                <a:tc>
                  <a:txBody>
                    <a:bodyPr/>
                    <a:lstStyle/>
                    <a:p>
                      <a:pPr algn="ctr"/>
                      <a:r>
                        <a:rPr lang="zh-CN" altLang="en-US">
                          <a:effectLst/>
                        </a:rPr>
                        <a:t>相同点</a:t>
                      </a:r>
                    </a:p>
                  </a:txBody>
                  <a:tcPr marL="123825" marR="123825" marT="57150" marB="57150" anchor="ctr"/>
                </a:tc>
                <a:tc>
                  <a:txBody>
                    <a:bodyPr/>
                    <a:lstStyle/>
                    <a:p>
                      <a:pPr algn="l"/>
                      <a:r>
                        <a:rPr lang="en-US" altLang="zh-CN" dirty="0">
                          <a:effectLst/>
                        </a:rPr>
                        <a:t>1</a:t>
                      </a:r>
                      <a:r>
                        <a:rPr lang="zh-CN" altLang="en-US" dirty="0">
                          <a:effectLst/>
                        </a:rPr>
                        <a:t>、传统神经网络的扩展。</a:t>
                      </a:r>
                      <a:endParaRPr lang="en-US" altLang="zh-CN" dirty="0">
                        <a:effectLst/>
                      </a:endParaRPr>
                    </a:p>
                    <a:p>
                      <a:pPr algn="l"/>
                      <a:r>
                        <a:rPr lang="en-US" altLang="zh-CN" dirty="0">
                          <a:effectLst/>
                        </a:rPr>
                        <a:t>2</a:t>
                      </a:r>
                      <a:r>
                        <a:rPr lang="zh-CN" altLang="en-US" dirty="0">
                          <a:effectLst/>
                        </a:rPr>
                        <a:t>、前向计算产生结果，反向计算模型更新。</a:t>
                      </a:r>
                      <a:r>
                        <a:rPr lang="zh-CN" altLang="en-US" dirty="0">
                          <a:solidFill>
                            <a:srgbClr val="A7A7A7"/>
                          </a:solidFill>
                          <a:effectLst/>
                        </a:rPr>
                        <a:t> </a:t>
                      </a:r>
                      <a:r>
                        <a:rPr lang="en-US" altLang="zh-CN" dirty="0">
                          <a:effectLst/>
                        </a:rPr>
                        <a:t>3</a:t>
                      </a:r>
                      <a:r>
                        <a:rPr lang="zh-CN" altLang="en-US" dirty="0">
                          <a:effectLst/>
                        </a:rPr>
                        <a:t>、每层神经网络横向可以多个神经元共存</a:t>
                      </a:r>
                      <a:r>
                        <a:rPr lang="en-US" altLang="zh-CN" dirty="0">
                          <a:effectLst/>
                        </a:rPr>
                        <a:t>,</a:t>
                      </a:r>
                      <a:r>
                        <a:rPr lang="zh-CN" altLang="en-US" dirty="0">
                          <a:effectLst/>
                        </a:rPr>
                        <a:t>纵向可以有多层神经网络连接。</a:t>
                      </a:r>
                    </a:p>
                  </a:txBody>
                  <a:tcPr marL="123825" marR="123825" marT="57150" marB="57150" anchor="ctr"/>
                </a:tc>
                <a:extLst>
                  <a:ext uri="{0D108BD9-81ED-4DB2-BD59-A6C34878D82A}">
                    <a16:rowId xmlns:a16="http://schemas.microsoft.com/office/drawing/2014/main" val="1350366390"/>
                  </a:ext>
                </a:extLst>
              </a:tr>
              <a:tr h="0">
                <a:tc>
                  <a:txBody>
                    <a:bodyPr/>
                    <a:lstStyle/>
                    <a:p>
                      <a:pPr algn="ctr"/>
                      <a:r>
                        <a:rPr lang="zh-CN" altLang="en-US">
                          <a:effectLst/>
                        </a:rPr>
                        <a:t>不同点</a:t>
                      </a:r>
                    </a:p>
                  </a:txBody>
                  <a:tcPr marL="123825" marR="123825" marT="57150" marB="57150" anchor="ctr"/>
                </a:tc>
                <a:tc>
                  <a:txBody>
                    <a:bodyPr/>
                    <a:lstStyle/>
                    <a:p>
                      <a:pPr algn="l"/>
                      <a:r>
                        <a:rPr lang="en-GB" dirty="0">
                          <a:effectLst/>
                        </a:rPr>
                        <a:t>1、CNN</a:t>
                      </a:r>
                      <a:r>
                        <a:rPr lang="zh-CN" altLang="en-US" dirty="0">
                          <a:effectLst/>
                        </a:rPr>
                        <a:t>空间扩展，神经元与特征卷积；</a:t>
                      </a:r>
                      <a:r>
                        <a:rPr lang="en-GB" dirty="0">
                          <a:effectLst/>
                        </a:rPr>
                        <a:t>RNN</a:t>
                      </a:r>
                      <a:r>
                        <a:rPr lang="zh-CN" altLang="en-US" dirty="0">
                          <a:effectLst/>
                        </a:rPr>
                        <a:t>时间扩展，神经元与多个时间输出计算</a:t>
                      </a:r>
                      <a:r>
                        <a:rPr lang="zh-CN" altLang="en-US" dirty="0">
                          <a:solidFill>
                            <a:schemeClr val="tx1"/>
                          </a:solidFill>
                          <a:effectLst/>
                        </a:rPr>
                        <a:t>。</a:t>
                      </a:r>
                      <a:endParaRPr lang="en-US" altLang="zh-CN" dirty="0">
                        <a:solidFill>
                          <a:schemeClr val="tx1"/>
                        </a:solidFill>
                        <a:effectLst/>
                      </a:endParaRPr>
                    </a:p>
                    <a:p>
                      <a:pPr algn="l"/>
                      <a:r>
                        <a:rPr lang="en-US" altLang="zh-CN" dirty="0">
                          <a:effectLst/>
                        </a:rPr>
                        <a:t>2</a:t>
                      </a:r>
                      <a:r>
                        <a:rPr lang="zh-CN" altLang="en-US" dirty="0">
                          <a:effectLst/>
                        </a:rPr>
                        <a:t>、</a:t>
                      </a:r>
                      <a:r>
                        <a:rPr lang="en-GB" dirty="0">
                          <a:effectLst/>
                        </a:rPr>
                        <a:t>RNN</a:t>
                      </a:r>
                      <a:r>
                        <a:rPr lang="zh-CN" altLang="en-US" dirty="0">
                          <a:effectLst/>
                        </a:rPr>
                        <a:t>可以用于描述时间上连续状态的输出，有记忆功能，</a:t>
                      </a:r>
                      <a:r>
                        <a:rPr lang="en-GB" dirty="0">
                          <a:effectLst/>
                        </a:rPr>
                        <a:t>CNN</a:t>
                      </a:r>
                      <a:r>
                        <a:rPr lang="zh-CN" altLang="en-US" dirty="0">
                          <a:effectLst/>
                        </a:rPr>
                        <a:t>用于静态输出。</a:t>
                      </a:r>
                    </a:p>
                  </a:txBody>
                  <a:tcPr marL="123825" marR="123825" marT="57150" marB="57150" anchor="ctr"/>
                </a:tc>
                <a:extLst>
                  <a:ext uri="{0D108BD9-81ED-4DB2-BD59-A6C34878D82A}">
                    <a16:rowId xmlns:a16="http://schemas.microsoft.com/office/drawing/2014/main" val="312165289"/>
                  </a:ext>
                </a:extLst>
              </a:tr>
            </a:tbl>
          </a:graphicData>
        </a:graphic>
      </p:graphicFrame>
      <p:pic>
        <p:nvPicPr>
          <p:cNvPr id="8" name="Picture 7">
            <a:extLst>
              <a:ext uri="{FF2B5EF4-FFF2-40B4-BE49-F238E27FC236}">
                <a16:creationId xmlns:a16="http://schemas.microsoft.com/office/drawing/2014/main" id="{80016D7E-59B6-0149-BAB7-3000516C2769}"/>
              </a:ext>
            </a:extLst>
          </p:cNvPr>
          <p:cNvPicPr>
            <a:picLocks noChangeAspect="1"/>
          </p:cNvPicPr>
          <p:nvPr/>
        </p:nvPicPr>
        <p:blipFill>
          <a:blip r:embed="rId3"/>
          <a:stretch>
            <a:fillRect/>
          </a:stretch>
        </p:blipFill>
        <p:spPr>
          <a:xfrm>
            <a:off x="6972299" y="975547"/>
            <a:ext cx="3938821" cy="1835859"/>
          </a:xfrm>
          <a:prstGeom prst="rect">
            <a:avLst/>
          </a:prstGeom>
        </p:spPr>
      </p:pic>
      <p:pic>
        <p:nvPicPr>
          <p:cNvPr id="9" name="Picture 8">
            <a:extLst>
              <a:ext uri="{FF2B5EF4-FFF2-40B4-BE49-F238E27FC236}">
                <a16:creationId xmlns:a16="http://schemas.microsoft.com/office/drawing/2014/main" id="{380DF3A5-6FE7-654F-99A7-368FC50D431C}"/>
              </a:ext>
            </a:extLst>
          </p:cNvPr>
          <p:cNvPicPr>
            <a:picLocks noChangeAspect="1"/>
          </p:cNvPicPr>
          <p:nvPr/>
        </p:nvPicPr>
        <p:blipFill>
          <a:blip r:embed="rId4"/>
          <a:stretch>
            <a:fillRect/>
          </a:stretch>
        </p:blipFill>
        <p:spPr>
          <a:xfrm>
            <a:off x="100745" y="975547"/>
            <a:ext cx="6475371" cy="1681106"/>
          </a:xfrm>
          <a:prstGeom prst="rect">
            <a:avLst/>
          </a:prstGeom>
        </p:spPr>
      </p:pic>
    </p:spTree>
    <p:extLst>
      <p:ext uri="{BB962C8B-B14F-4D97-AF65-F5344CB8AC3E}">
        <p14:creationId xmlns:p14="http://schemas.microsoft.com/office/powerpoint/2010/main" val="316875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618136" y="1263419"/>
            <a:ext cx="280615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为什么需要</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a:off x="4630833" y="1796819"/>
            <a:ext cx="1740157" cy="369300"/>
          </a:xfrm>
          <a:prstGeom prst="rect">
            <a:avLst/>
          </a:prstGeom>
          <a:noFill/>
        </p:spPr>
        <p:txBody>
          <a:bodyPr wrap="none" lIns="121889" tIns="60944" rIns="121889" bIns="60944">
            <a:spAutoFit/>
          </a:bodyPr>
          <a:lstStyle/>
          <a:p>
            <a:pPr>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0" name="TextBox 9"/>
          <p:cNvSpPr txBox="1"/>
          <p:nvPr/>
        </p:nvSpPr>
        <p:spPr bwMode="auto">
          <a:xfrm>
            <a:off x="5936688" y="3717443"/>
            <a:ext cx="2806155"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的训练方法</a:t>
            </a:r>
          </a:p>
        </p:txBody>
      </p:sp>
      <p:sp>
        <p:nvSpPr>
          <p:cNvPr id="11" name="TextBox 10"/>
          <p:cNvSpPr txBox="1"/>
          <p:nvPr/>
        </p:nvSpPr>
        <p:spPr bwMode="auto">
          <a:xfrm>
            <a:off x="5949385" y="4201632"/>
            <a:ext cx="2092818" cy="369300"/>
          </a:xfrm>
          <a:prstGeom prst="rect">
            <a:avLst/>
          </a:prstGeom>
          <a:noFill/>
        </p:spPr>
        <p:txBody>
          <a:bodyPr wrap="none" lIns="121889" tIns="60944" rIns="121889" bIns="60944">
            <a:spAutoFit/>
          </a:bodyPr>
          <a:lstStyle/>
          <a:p>
            <a:pPr>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基于时间的反向传播</a:t>
            </a:r>
          </a:p>
        </p:txBody>
      </p:sp>
      <p:sp>
        <p:nvSpPr>
          <p:cNvPr id="12" name="TextBox 11"/>
          <p:cNvSpPr txBox="1"/>
          <p:nvPr/>
        </p:nvSpPr>
        <p:spPr bwMode="auto">
          <a:xfrm>
            <a:off x="5285453" y="2667328"/>
            <a:ext cx="3498652"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图解</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4" name="TextBox 13"/>
          <p:cNvSpPr txBox="1"/>
          <p:nvPr/>
        </p:nvSpPr>
        <p:spPr bwMode="auto">
          <a:xfrm>
            <a:off x="6534750" y="5005463"/>
            <a:ext cx="3362396"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长短期记忆神经网络</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416398" y="2473265"/>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129806" y="362102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5500911" y="4833447"/>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3" name="TextBox 22">
            <a:extLst>
              <a:ext uri="{FF2B5EF4-FFF2-40B4-BE49-F238E27FC236}">
                <a16:creationId xmlns:a16="http://schemas.microsoft.com/office/drawing/2014/main" id="{AE1C5088-1625-F84F-8A48-98EE7AC1147E}"/>
              </a:ext>
            </a:extLst>
          </p:cNvPr>
          <p:cNvSpPr txBox="1"/>
          <p:nvPr/>
        </p:nvSpPr>
        <p:spPr bwMode="auto">
          <a:xfrm>
            <a:off x="501919" y="373301"/>
            <a:ext cx="5375768"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第七章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：循环神经网络</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2" presetClass="entr" presetSubtype="0" fill="hold" grpId="0" nodeType="afterEffec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nodeType="withGroup">
                            <p:stCondLst>
                              <p:cond delay="2000"/>
                            </p:stCondLst>
                            <p:childTnLst>
                              <p:par>
                                <p:cTn id="26" presetID="49" presetClass="entr" presetSubtype="0" decel="100000" fill="hold" grpId="0" nodeType="afterEffec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nodeType="withGroup">
                            <p:stCondLst>
                              <p:cond delay="2500"/>
                            </p:stCondLst>
                            <p:childTnLst>
                              <p:par>
                                <p:cTn id="33" presetID="42" presetClass="entr" presetSubtype="0" fill="hold" grpId="0" nodeType="afterEffec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2" presetClass="entr" presetSubtype="0" fill="hold" grpId="0" nodeType="withEffec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childTnLst>
                          </p:cTn>
                        </p:par>
                        <p:par>
                          <p:cTn id="55" fill="hold" nodeType="withGroup">
                            <p:stCondLst>
                              <p:cond delay="3500"/>
                            </p:stCondLst>
                            <p:childTnLst>
                              <p:par>
                                <p:cTn id="56" presetID="49" presetClass="entr" presetSubtype="0" decel="100000" fill="hold" grpId="0" nodeType="afterEffec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2" presetClass="entr" presetSubtype="0" fill="hold" grpId="0" nodeType="withEffec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anim calcmode="lin" valueType="num">
                                      <p:cBhvr>
                                        <p:cTn id="65" dur="500" fill="hold"/>
                                        <p:tgtEl>
                                          <p:spTgt spid="10"/>
                                        </p:tgtEl>
                                        <p:attrNameLst>
                                          <p:attrName>ppt_x</p:attrName>
                                        </p:attrNameLst>
                                      </p:cBhvr>
                                      <p:tavLst>
                                        <p:tav tm="0">
                                          <p:val>
                                            <p:strVal val="#ppt_x"/>
                                          </p:val>
                                        </p:tav>
                                        <p:tav tm="100000">
                                          <p:val>
                                            <p:strVal val="#ppt_x"/>
                                          </p:val>
                                        </p:tav>
                                      </p:tavLst>
                                    </p:anim>
                                    <p:anim calcmode="lin" valueType="num">
                                      <p:cBhvr>
                                        <p:cTn id="66" dur="5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anim calcmode="lin" valueType="num">
                                      <p:cBhvr>
                                        <p:cTn id="70" dur="500" fill="hold"/>
                                        <p:tgtEl>
                                          <p:spTgt spid="11"/>
                                        </p:tgtEl>
                                        <p:attrNameLst>
                                          <p:attrName>ppt_x</p:attrName>
                                        </p:attrNameLst>
                                      </p:cBhvr>
                                      <p:tavLst>
                                        <p:tav tm="0">
                                          <p:val>
                                            <p:strVal val="#ppt_x"/>
                                          </p:val>
                                        </p:tav>
                                        <p:tav tm="100000">
                                          <p:val>
                                            <p:strVal val="#ppt_x"/>
                                          </p:val>
                                        </p:tav>
                                      </p:tavLst>
                                    </p:anim>
                                    <p:anim calcmode="lin" valueType="num">
                                      <p:cBhvr>
                                        <p:cTn id="71" dur="500" fill="hold"/>
                                        <p:tgtEl>
                                          <p:spTgt spid="11"/>
                                        </p:tgtEl>
                                        <p:attrNameLst>
                                          <p:attrName>ppt_y</p:attrName>
                                        </p:attrNameLst>
                                      </p:cBhvr>
                                      <p:tavLst>
                                        <p:tav tm="0">
                                          <p:val>
                                            <p:strVal val="#ppt_y+.1"/>
                                          </p:val>
                                        </p:tav>
                                        <p:tav tm="100000">
                                          <p:val>
                                            <p:strVal val="#ppt_y"/>
                                          </p:val>
                                        </p:tav>
                                      </p:tavLst>
                                    </p:anim>
                                  </p:childTnLst>
                                </p:cTn>
                              </p:par>
                            </p:childTnLst>
                          </p:cTn>
                        </p:par>
                        <p:par>
                          <p:cTn id="72" fill="hold" nodeType="withGroup">
                            <p:stCondLst>
                              <p:cond delay="4000"/>
                            </p:stCondLst>
                            <p:childTnLst>
                              <p:par>
                                <p:cTn id="73" presetID="49" presetClass="entr" presetSubtype="0" decel="100000" fill="hold" grpId="0" nodeType="afterEffec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 calcmode="lin" valueType="num">
                                      <p:cBhvr>
                                        <p:cTn id="77" dur="500" fill="hold"/>
                                        <p:tgtEl>
                                          <p:spTgt spid="19"/>
                                        </p:tgtEl>
                                        <p:attrNameLst>
                                          <p:attrName>style.rotation</p:attrName>
                                        </p:attrNameLst>
                                      </p:cBhvr>
                                      <p:tavLst>
                                        <p:tav tm="0">
                                          <p:val>
                                            <p:fltVal val="360"/>
                                          </p:val>
                                        </p:tav>
                                        <p:tav tm="100000">
                                          <p:val>
                                            <p:fltVal val="0"/>
                                          </p:val>
                                        </p:tav>
                                      </p:tavLst>
                                    </p:anim>
                                    <p:animEffect transition="in" filter="fade">
                                      <p:cBhvr>
                                        <p:cTn id="78" dur="500"/>
                                        <p:tgtEl>
                                          <p:spTgt spid="19"/>
                                        </p:tgtEl>
                                      </p:cBhvr>
                                    </p:animEffect>
                                  </p:childTnLst>
                                </p:cTn>
                              </p:par>
                              <p:par>
                                <p:cTn id="79" presetID="42" presetClass="entr" presetSubtype="0" fill="hold" grpId="0" nodeType="withEffec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anim calcmode="lin" valueType="num">
                                      <p:cBhvr>
                                        <p:cTn id="82" dur="500" fill="hold"/>
                                        <p:tgtEl>
                                          <p:spTgt spid="14"/>
                                        </p:tgtEl>
                                        <p:attrNameLst>
                                          <p:attrName>ppt_x</p:attrName>
                                        </p:attrNameLst>
                                      </p:cBhvr>
                                      <p:tavLst>
                                        <p:tav tm="0">
                                          <p:val>
                                            <p:strVal val="#ppt_x"/>
                                          </p:val>
                                        </p:tav>
                                        <p:tav tm="100000">
                                          <p:val>
                                            <p:strVal val="#ppt_x"/>
                                          </p:val>
                                        </p:tav>
                                      </p:tavLst>
                                    </p:anim>
                                    <p:anim calcmode="lin" valueType="num">
                                      <p:cBhvr>
                                        <p:cTn id="83" dur="500" fill="hold"/>
                                        <p:tgtEl>
                                          <p:spTgt spid="14"/>
                                        </p:tgtEl>
                                        <p:attrNameLst>
                                          <p:attrName>ppt_y</p:attrName>
                                        </p:attrNameLst>
                                      </p:cBhvr>
                                      <p:tavLst>
                                        <p:tav tm="0">
                                          <p:val>
                                            <p:strVal val="#ppt_y+.1"/>
                                          </p:val>
                                        </p:tav>
                                        <p:tav tm="100000">
                                          <p:val>
                                            <p:strVal val="#ppt_y"/>
                                          </p:val>
                                        </p:tav>
                                      </p:tavLst>
                                    </p:anim>
                                  </p:childTnLst>
                                </p:cTn>
                              </p:par>
                            </p:childTnLst>
                          </p:cTn>
                        </p:par>
                        <p:par>
                          <p:cTn id="84" fill="hold">
                            <p:stCondLst>
                              <p:cond delay="4500"/>
                            </p:stCondLst>
                            <p:childTnLst>
                              <p:par>
                                <p:cTn id="85" presetID="42"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anim calcmode="lin" valueType="num">
                                      <p:cBhvr>
                                        <p:cTn id="88" dur="500" fill="hold"/>
                                        <p:tgtEl>
                                          <p:spTgt spid="23"/>
                                        </p:tgtEl>
                                        <p:attrNameLst>
                                          <p:attrName>ppt_x</p:attrName>
                                        </p:attrNameLst>
                                      </p:cBhvr>
                                      <p:tavLst>
                                        <p:tav tm="0">
                                          <p:val>
                                            <p:strVal val="#ppt_x"/>
                                          </p:val>
                                        </p:tav>
                                        <p:tav tm="100000">
                                          <p:val>
                                            <p:strVal val="#ppt_x"/>
                                          </p:val>
                                        </p:tav>
                                      </p:tavLst>
                                    </p:anim>
                                    <p:anim calcmode="lin" valueType="num">
                                      <p:cBhvr>
                                        <p:cTn id="8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9" grpId="0"/>
      <p:bldP spid="10" grpId="0"/>
      <p:bldP spid="11" grpId="0"/>
      <p:bldP spid="12" grpId="0"/>
      <p:bldP spid="14" grpId="0"/>
      <p:bldP spid="16" grpId="0"/>
      <p:bldP spid="17" grpId="0"/>
      <p:bldP spid="18" grpId="0"/>
      <p:bldP spid="19"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117951"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p:sp>
        <p:nvSpPr>
          <p:cNvPr id="5" name="TextBox 4">
            <a:extLst>
              <a:ext uri="{FF2B5EF4-FFF2-40B4-BE49-F238E27FC236}">
                <a16:creationId xmlns:a16="http://schemas.microsoft.com/office/drawing/2014/main" id="{0B5C739A-6F36-8546-8E1C-DB6EF2188732}"/>
              </a:ext>
            </a:extLst>
          </p:cNvPr>
          <p:cNvSpPr txBox="1"/>
          <p:nvPr/>
        </p:nvSpPr>
        <p:spPr>
          <a:xfrm>
            <a:off x="566962" y="1020826"/>
            <a:ext cx="10578618" cy="707886"/>
          </a:xfrm>
          <a:prstGeom prst="rect">
            <a:avLst/>
          </a:prstGeom>
          <a:noFill/>
        </p:spPr>
        <p:txBody>
          <a:bodyPr wrap="square">
            <a:spAutoFit/>
          </a:bodyPr>
          <a:lstStyle/>
          <a:p>
            <a:r>
              <a:rPr lang="en-GB" altLang="zh-CN" sz="2000" dirty="0">
                <a:latin typeface="+mn-ea"/>
              </a:rPr>
              <a:t>BPTT</a:t>
            </a:r>
            <a:r>
              <a:rPr lang="zh-CN" altLang="en-GB" sz="2000" dirty="0">
                <a:latin typeface="+mn-ea"/>
              </a:rPr>
              <a:t>（</a:t>
            </a:r>
            <a:r>
              <a:rPr lang="en-GB" altLang="zh-CN" sz="2000" dirty="0">
                <a:latin typeface="+mn-ea"/>
              </a:rPr>
              <a:t>back-propagation through time</a:t>
            </a:r>
            <a:r>
              <a:rPr lang="zh-CN" altLang="en-GB" sz="2000" dirty="0">
                <a:latin typeface="+mn-ea"/>
              </a:rPr>
              <a:t>）</a:t>
            </a:r>
            <a:r>
              <a:rPr lang="zh-CN" altLang="en-US" sz="2000" dirty="0">
                <a:latin typeface="+mn-ea"/>
              </a:rPr>
              <a:t>算法是常用的训练</a:t>
            </a:r>
            <a:r>
              <a:rPr lang="en-GB" altLang="zh-CN" sz="2000" dirty="0">
                <a:latin typeface="+mn-ea"/>
              </a:rPr>
              <a:t>RNN</a:t>
            </a:r>
            <a:r>
              <a:rPr lang="zh-CN" altLang="en-US" sz="2000" dirty="0">
                <a:latin typeface="+mn-ea"/>
              </a:rPr>
              <a:t>的方法，其本质还是</a:t>
            </a:r>
            <a:r>
              <a:rPr lang="en-GB" altLang="zh-CN" sz="2000" dirty="0">
                <a:latin typeface="+mn-ea"/>
              </a:rPr>
              <a:t>BP</a:t>
            </a:r>
            <a:r>
              <a:rPr lang="zh-CN" altLang="en-US" sz="2000" dirty="0">
                <a:latin typeface="+mn-ea"/>
              </a:rPr>
              <a:t>算法，只不过</a:t>
            </a:r>
            <a:r>
              <a:rPr lang="en-GB" altLang="zh-CN" sz="2000" dirty="0">
                <a:latin typeface="+mn-ea"/>
              </a:rPr>
              <a:t>RNN</a:t>
            </a:r>
            <a:r>
              <a:rPr lang="zh-CN" altLang="en-US" sz="2000" dirty="0">
                <a:latin typeface="+mn-ea"/>
              </a:rPr>
              <a:t>处理时间序列数据，所以要基于时间反向传播，故叫</a:t>
            </a:r>
            <a:r>
              <a:rPr lang="zh-CN" altLang="en-US" sz="2000" b="1" dirty="0">
                <a:latin typeface="+mn-ea"/>
              </a:rPr>
              <a:t>随时间反向传播</a:t>
            </a:r>
            <a:r>
              <a:rPr lang="zh-CN" altLang="en-US" sz="2000" dirty="0">
                <a:latin typeface="+mn-ea"/>
              </a:rPr>
              <a:t>。 </a:t>
            </a:r>
          </a:p>
        </p:txBody>
      </p:sp>
      <p:pic>
        <p:nvPicPr>
          <p:cNvPr id="9" name="Picture 8">
            <a:extLst>
              <a:ext uri="{FF2B5EF4-FFF2-40B4-BE49-F238E27FC236}">
                <a16:creationId xmlns:a16="http://schemas.microsoft.com/office/drawing/2014/main" id="{3311226A-05E5-E441-9A91-7FCEDACE5EA5}"/>
              </a:ext>
            </a:extLst>
          </p:cNvPr>
          <p:cNvPicPr>
            <a:picLocks noChangeAspect="1"/>
          </p:cNvPicPr>
          <p:nvPr/>
        </p:nvPicPr>
        <p:blipFill>
          <a:blip r:embed="rId3"/>
          <a:stretch>
            <a:fillRect/>
          </a:stretch>
        </p:blipFill>
        <p:spPr>
          <a:xfrm>
            <a:off x="7272957" y="2316795"/>
            <a:ext cx="4175297" cy="245405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9EF5C8-F054-3B42-AE33-1AA96AA964A3}"/>
                  </a:ext>
                </a:extLst>
              </p:cNvPr>
              <p:cNvSpPr txBox="1"/>
              <p:nvPr/>
            </p:nvSpPr>
            <p:spPr>
              <a:xfrm>
                <a:off x="5659509" y="5184195"/>
                <a:ext cx="6255895" cy="64633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7F9EF5C8-F054-3B42-AE33-1AA96AA964A3}"/>
                  </a:ext>
                </a:extLst>
              </p:cNvPr>
              <p:cNvSpPr txBox="1">
                <a:spLocks noRot="1" noChangeAspect="1" noMove="1" noResize="1" noEditPoints="1" noAdjustHandles="1" noChangeArrowheads="1" noChangeShapeType="1" noTextEdit="1"/>
              </p:cNvSpPr>
              <p:nvPr/>
            </p:nvSpPr>
            <p:spPr>
              <a:xfrm>
                <a:off x="5659509" y="5184195"/>
                <a:ext cx="6255895" cy="646331"/>
              </a:xfrm>
              <a:prstGeom prst="rect">
                <a:avLst/>
              </a:prstGeom>
              <a:blipFill>
                <a:blip r:embed="rId4"/>
                <a:stretch>
                  <a:fillRect l="-607" t="-5882" b="-15686"/>
                </a:stretch>
              </a:blipFill>
            </p:spPr>
            <p:txBody>
              <a:bodyPr/>
              <a:lstStyle/>
              <a:p>
                <a:r>
                  <a:rPr lang="en-CN">
                    <a:noFill/>
                  </a:rPr>
                  <a:t> </a:t>
                </a:r>
              </a:p>
            </p:txBody>
          </p:sp>
        </mc:Fallback>
      </mc:AlternateContent>
      <p:pic>
        <p:nvPicPr>
          <p:cNvPr id="3" name="Picture 433">
            <a:extLst>
              <a:ext uri="{FF2B5EF4-FFF2-40B4-BE49-F238E27FC236}">
                <a16:creationId xmlns:a16="http://schemas.microsoft.com/office/drawing/2014/main" id="{88ADB2CA-8F38-EF2A-7CFC-2373C2907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96" y="2008452"/>
            <a:ext cx="5044384" cy="40072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D323C6-5982-4D29-9BF5-B24D78805FF2}"/>
              </a:ext>
            </a:extLst>
          </p:cNvPr>
          <p:cNvSpPr txBox="1"/>
          <p:nvPr/>
        </p:nvSpPr>
        <p:spPr>
          <a:xfrm>
            <a:off x="5659509" y="5874538"/>
            <a:ext cx="6100996" cy="369332"/>
          </a:xfrm>
          <a:prstGeom prst="rect">
            <a:avLst/>
          </a:prstGeom>
          <a:noFill/>
        </p:spPr>
        <p:txBody>
          <a:bodyPr wrap="square">
            <a:spAutoFit/>
          </a:bodyPr>
          <a:lstStyle/>
          <a:p>
            <a:pPr marL="285750" indent="-285750">
              <a:buFont typeface="Wingdings" pitchFamily="2" charset="2"/>
              <a:buChar char="Ø"/>
            </a:pPr>
            <a:r>
              <a:rPr kumimoji="0" lang="zh-CN" altLang="en-US" sz="1800" b="0" i="0" u="none" strike="noStrike" cap="none" normalizeH="0" baseline="0" dirty="0">
                <a:ln>
                  <a:noFill/>
                </a:ln>
                <a:solidFill>
                  <a:schemeClr val="tx1"/>
                </a:solidFill>
                <a:effectLst/>
                <a:latin typeface="+mj-ea"/>
                <a:ea typeface="+mj-ea"/>
                <a:cs typeface="Times New Roman" panose="02020603050405020304" pitchFamily="18" charset="0"/>
              </a:rPr>
              <a:t>最终的损失函数是每一个时刻损失函数的加和</a:t>
            </a:r>
            <a:endParaRPr lang="en-CN" dirty="0"/>
          </a:p>
        </p:txBody>
      </p:sp>
    </p:spTree>
    <p:extLst>
      <p:ext uri="{BB962C8B-B14F-4D97-AF65-F5344CB8AC3E}">
        <p14:creationId xmlns:p14="http://schemas.microsoft.com/office/powerpoint/2010/main" val="304385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899010"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206522F-D5DC-AE41-B329-AF199718086B}"/>
                  </a:ext>
                </a:extLst>
              </p:cNvPr>
              <p:cNvSpPr txBox="1"/>
              <p:nvPr/>
            </p:nvSpPr>
            <p:spPr>
              <a:xfrm>
                <a:off x="409287" y="1909547"/>
                <a:ext cx="10091737" cy="646331"/>
              </a:xfrm>
              <a:prstGeom prst="rect">
                <a:avLst/>
              </a:prstGeom>
              <a:noFill/>
            </p:spPr>
            <p:txBody>
              <a:bodyPr wrap="none" rtlCol="0">
                <a:spAutoFit/>
              </a:bodyPr>
              <a:lstStyle/>
              <a:p>
                <a:pPr marL="285750" indent="-285750">
                  <a:buFont typeface="Wingdings" pitchFamily="2" charset="2"/>
                  <a:buChar char="Ø"/>
                </a:pPr>
                <a:r>
                  <a:rPr lang="zh-CN" altLang="en-US" dirty="0"/>
                  <a:t>整个模型的损失函数</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chr m:val="∑"/>
                        <m:limLoc m:val="undOvr"/>
                        <m:supHide m:val="on"/>
                        <m:ctrlPr>
                          <a:rPr lang="en-CN" i="1">
                            <a:latin typeface="Cambria Math" panose="02040503050406030204" pitchFamily="18" charset="0"/>
                          </a:rPr>
                        </m:ctrlPr>
                      </m:naryPr>
                      <m:sub>
                        <m:r>
                          <a:rPr lang="en-US" i="1">
                            <a:latin typeface="Cambria Math" panose="02040503050406030204" pitchFamily="18" charset="0"/>
                          </a:rPr>
                          <m:t>𝑡</m:t>
                        </m:r>
                      </m:sub>
                      <m:sup/>
                      <m:e>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nary>
                  </m:oMath>
                </a14:m>
                <a:r>
                  <a:rPr lang="en-US" dirty="0"/>
                  <a:t>, </a:t>
                </a:r>
                <a:r>
                  <a:rPr lang="zh-CN" altLang="en-US" dirty="0"/>
                  <a:t>因此，可得</a:t>
                </a:r>
                <a14:m>
                  <m:oMath xmlns:m="http://schemas.openxmlformats.org/officeDocument/2006/math">
                    <m:r>
                      <a:rPr lang="en-US" i="1">
                        <a:latin typeface="Cambria Math" panose="02040503050406030204" pitchFamily="18" charset="0"/>
                      </a:rPr>
                      <m:t>𝐸</m:t>
                    </m:r>
                  </m:oMath>
                </a14:m>
                <a:r>
                  <a:rPr lang="zh-CN" altLang="en-US" dirty="0"/>
                  <a:t>对于网络权重</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oMath>
                </a14:m>
                <a:r>
                  <a:rPr lang="zh-CN" altLang="en-US" dirty="0"/>
                  <a:t>（表示</a:t>
                </a:r>
                <a:r>
                  <a:rPr lang="en-CN" dirty="0">
                    <a:solidFill>
                      <a:srgbClr val="836967"/>
                    </a:solidFill>
                  </a:rPr>
                  <a:t> </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𝑥h</m:t>
                        </m:r>
                      </m:sub>
                    </m:sSub>
                    <m:r>
                      <a:rPr lang="zh-CN" altLang="en-US" b="0" i="1" smtClean="0">
                        <a:solidFill>
                          <a:srgbClr val="836967"/>
                        </a:solidFill>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r>
                      <a:rPr lang="zh-CN" altLang="en-US" i="1">
                        <a:latin typeface="Cambria Math" panose="02040503050406030204" pitchFamily="18" charset="0"/>
                      </a:rPr>
                      <m:t>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 </m:t>
                    </m:r>
                  </m:oMath>
                </a14:m>
                <a:r>
                  <a:rPr lang="zh-CN" altLang="en-US" dirty="0"/>
                  <a:t>）的梯度为</a:t>
                </a:r>
                <a:endParaRPr lang="en-CN" dirty="0"/>
              </a:p>
              <a:p>
                <a:pPr algn="l"/>
                <a:endParaRPr lang="en-CN" dirty="0">
                  <a:latin typeface="+mn-ea"/>
                </a:endParaRPr>
              </a:p>
            </p:txBody>
          </p:sp>
        </mc:Choice>
        <mc:Fallback>
          <p:sp>
            <p:nvSpPr>
              <p:cNvPr id="5" name="TextBox 4">
                <a:extLst>
                  <a:ext uri="{FF2B5EF4-FFF2-40B4-BE49-F238E27FC236}">
                    <a16:creationId xmlns:a16="http://schemas.microsoft.com/office/drawing/2014/main" id="{9206522F-D5DC-AE41-B329-AF199718086B}"/>
                  </a:ext>
                </a:extLst>
              </p:cNvPr>
              <p:cNvSpPr txBox="1">
                <a:spLocks noRot="1" noChangeAspect="1" noMove="1" noResize="1" noEditPoints="1" noAdjustHandles="1" noChangeArrowheads="1" noChangeShapeType="1" noTextEdit="1"/>
              </p:cNvSpPr>
              <p:nvPr/>
            </p:nvSpPr>
            <p:spPr>
              <a:xfrm>
                <a:off x="409287" y="1909547"/>
                <a:ext cx="10091737" cy="646331"/>
              </a:xfrm>
              <a:prstGeom prst="rect">
                <a:avLst/>
              </a:prstGeom>
              <a:blipFill>
                <a:blip r:embed="rId3"/>
                <a:stretch>
                  <a:fillRect l="-377" t="-63462" b="-5384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75341F0-62AD-4141-AF44-A47110ED4A98}"/>
                  </a:ext>
                </a:extLst>
              </p:cNvPr>
              <p:cNvSpPr txBox="1"/>
              <p:nvPr/>
            </p:nvSpPr>
            <p:spPr>
              <a:xfrm>
                <a:off x="500092" y="2325551"/>
                <a:ext cx="5615768" cy="787780"/>
              </a:xfrm>
              <a:prstGeom prst="rect">
                <a:avLst/>
              </a:prstGeom>
              <a:noFill/>
            </p:spPr>
            <p:txBody>
              <a:bodyPr wrap="none" rtlCol="0">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 </m:t>
                        </m:r>
                      </m:e>
                    </m:nary>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oMath>
                </a14:m>
                <a:r>
                  <a:rPr lang="en-CN" sz="2800" dirty="0">
                    <a:effectLst/>
                  </a:rPr>
                  <a:t> </a:t>
                </a:r>
                <a:endParaRPr lang="en-CN" sz="2800" dirty="0">
                  <a:latin typeface="+mn-ea"/>
                </a:endParaRPr>
              </a:p>
            </p:txBody>
          </p:sp>
        </mc:Choice>
        <mc:Fallback>
          <p:sp>
            <p:nvSpPr>
              <p:cNvPr id="7" name="TextBox 6">
                <a:extLst>
                  <a:ext uri="{FF2B5EF4-FFF2-40B4-BE49-F238E27FC236}">
                    <a16:creationId xmlns:a16="http://schemas.microsoft.com/office/drawing/2014/main" id="{A75341F0-62AD-4141-AF44-A47110ED4A98}"/>
                  </a:ext>
                </a:extLst>
              </p:cNvPr>
              <p:cNvSpPr txBox="1">
                <a:spLocks noRot="1" noChangeAspect="1" noMove="1" noResize="1" noEditPoints="1" noAdjustHandles="1" noChangeArrowheads="1" noChangeShapeType="1" noTextEdit="1"/>
              </p:cNvSpPr>
              <p:nvPr/>
            </p:nvSpPr>
            <p:spPr>
              <a:xfrm>
                <a:off x="500092" y="2325551"/>
                <a:ext cx="5615768" cy="787780"/>
              </a:xfrm>
              <a:prstGeom prst="rect">
                <a:avLst/>
              </a:prstGeom>
              <a:blipFill>
                <a:blip r:embed="rId4"/>
                <a:stretch>
                  <a:fillRect l="-226" t="-68750" b="-10625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035ED01-BC68-FF4E-A7B7-0A5FFBA7BF88}"/>
                  </a:ext>
                </a:extLst>
              </p:cNvPr>
              <p:cNvSpPr txBox="1"/>
              <p:nvPr/>
            </p:nvSpPr>
            <p:spPr>
              <a:xfrm>
                <a:off x="2054931" y="5350002"/>
                <a:ext cx="6800451" cy="854336"/>
              </a:xfrm>
              <a:prstGeom prst="rect">
                <a:avLst/>
              </a:prstGeom>
              <a:solidFill>
                <a:schemeClr val="accent4"/>
              </a:solid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smtClean="0">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e>
                    </m:nary>
                  </m:oMath>
                </a14:m>
                <a:r>
                  <a:rPr lang="en-CN" sz="2800" dirty="0">
                    <a:effectLst/>
                  </a:rPr>
                  <a:t> </a:t>
                </a:r>
                <a:endParaRPr lang="en-CN" sz="2800" dirty="0">
                  <a:latin typeface="+mn-ea"/>
                </a:endParaRPr>
              </a:p>
            </p:txBody>
          </p:sp>
        </mc:Choice>
        <mc:Fallback>
          <p:sp>
            <p:nvSpPr>
              <p:cNvPr id="8" name="TextBox 7">
                <a:extLst>
                  <a:ext uri="{FF2B5EF4-FFF2-40B4-BE49-F238E27FC236}">
                    <a16:creationId xmlns:a16="http://schemas.microsoft.com/office/drawing/2014/main" id="{F035ED01-BC68-FF4E-A7B7-0A5FFBA7BF88}"/>
                  </a:ext>
                </a:extLst>
              </p:cNvPr>
              <p:cNvSpPr txBox="1">
                <a:spLocks noRot="1" noChangeAspect="1" noMove="1" noResize="1" noEditPoints="1" noAdjustHandles="1" noChangeArrowheads="1" noChangeShapeType="1" noTextEdit="1"/>
              </p:cNvSpPr>
              <p:nvPr/>
            </p:nvSpPr>
            <p:spPr>
              <a:xfrm>
                <a:off x="2054931" y="5350002"/>
                <a:ext cx="6800451" cy="854336"/>
              </a:xfrm>
              <a:prstGeom prst="rect">
                <a:avLst/>
              </a:prstGeom>
              <a:blipFill>
                <a:blip r:embed="rId5"/>
                <a:stretch>
                  <a:fillRect t="-63235" b="-9558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C3ED062-0BCE-3E96-0F14-A49625BDB721}"/>
                  </a:ext>
                </a:extLst>
              </p:cNvPr>
              <p:cNvSpPr txBox="1"/>
              <p:nvPr/>
            </p:nvSpPr>
            <p:spPr>
              <a:xfrm>
                <a:off x="451405" y="843286"/>
                <a:ext cx="11093720" cy="369332"/>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p:sp>
            <p:nvSpPr>
              <p:cNvPr id="2" name="TextBox 1">
                <a:extLst>
                  <a:ext uri="{FF2B5EF4-FFF2-40B4-BE49-F238E27FC236}">
                    <a16:creationId xmlns:a16="http://schemas.microsoft.com/office/drawing/2014/main" id="{AC3ED062-0BCE-3E96-0F14-A49625BDB721}"/>
                  </a:ext>
                </a:extLst>
              </p:cNvPr>
              <p:cNvSpPr txBox="1">
                <a:spLocks noRot="1" noChangeAspect="1" noMove="1" noResize="1" noEditPoints="1" noAdjustHandles="1" noChangeArrowheads="1" noChangeShapeType="1" noTextEdit="1"/>
              </p:cNvSpPr>
              <p:nvPr/>
            </p:nvSpPr>
            <p:spPr>
              <a:xfrm>
                <a:off x="451405" y="843286"/>
                <a:ext cx="11093720" cy="369332"/>
              </a:xfrm>
              <a:prstGeom prst="rect">
                <a:avLst/>
              </a:prstGeom>
              <a:blipFill>
                <a:blip r:embed="rId6"/>
                <a:stretch>
                  <a:fillRect l="-343" t="-10000" b="-2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B143817-C4B8-6313-A92C-5D500EFDD91D}"/>
                  </a:ext>
                </a:extLst>
              </p:cNvPr>
              <p:cNvSpPr txBox="1"/>
              <p:nvPr/>
            </p:nvSpPr>
            <p:spPr>
              <a:xfrm>
                <a:off x="0" y="1300653"/>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p:sp>
            <p:nvSpPr>
              <p:cNvPr id="3" name="TextBox 2">
                <a:extLst>
                  <a:ext uri="{FF2B5EF4-FFF2-40B4-BE49-F238E27FC236}">
                    <a16:creationId xmlns:a16="http://schemas.microsoft.com/office/drawing/2014/main" id="{6B143817-C4B8-6313-A92C-5D500EFDD91D}"/>
                  </a:ext>
                </a:extLst>
              </p:cNvPr>
              <p:cNvSpPr txBox="1">
                <a:spLocks noRot="1" noChangeAspect="1" noMove="1" noResize="1" noEditPoints="1" noAdjustHandles="1" noChangeArrowheads="1" noChangeShapeType="1" noTextEdit="1"/>
              </p:cNvSpPr>
              <p:nvPr/>
            </p:nvSpPr>
            <p:spPr>
              <a:xfrm>
                <a:off x="0" y="1300653"/>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29B8C2-9152-3420-C150-85CE176F7743}"/>
                  </a:ext>
                </a:extLst>
              </p:cNvPr>
              <p:cNvSpPr txBox="1"/>
              <p:nvPr/>
            </p:nvSpPr>
            <p:spPr>
              <a:xfrm>
                <a:off x="4958091" y="1279805"/>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p:sp>
            <p:nvSpPr>
              <p:cNvPr id="6" name="TextBox 5">
                <a:extLst>
                  <a:ext uri="{FF2B5EF4-FFF2-40B4-BE49-F238E27FC236}">
                    <a16:creationId xmlns:a16="http://schemas.microsoft.com/office/drawing/2014/main" id="{D729B8C2-9152-3420-C150-85CE176F7743}"/>
                  </a:ext>
                </a:extLst>
              </p:cNvPr>
              <p:cNvSpPr txBox="1">
                <a:spLocks noRot="1" noChangeAspect="1" noMove="1" noResize="1" noEditPoints="1" noAdjustHandles="1" noChangeArrowheads="1" noChangeShapeType="1" noTextEdit="1"/>
              </p:cNvSpPr>
              <p:nvPr/>
            </p:nvSpPr>
            <p:spPr>
              <a:xfrm>
                <a:off x="4958091" y="1279805"/>
                <a:ext cx="6960571" cy="523220"/>
              </a:xfrm>
              <a:prstGeom prst="rect">
                <a:avLst/>
              </a:prstGeom>
              <a:blipFill>
                <a:blip r:embed="rId8"/>
                <a:stretch>
                  <a:fillRect b="-9302"/>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1D7B62E7-8478-1353-DC34-F159F30AB159}"/>
              </a:ext>
            </a:extLst>
          </p:cNvPr>
          <p:cNvSpPr/>
          <p:nvPr/>
        </p:nvSpPr>
        <p:spPr>
          <a:xfrm>
            <a:off x="5287384" y="2316658"/>
            <a:ext cx="662609"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D679B0E1-D67A-73AE-5E77-59F498507822}"/>
              </a:ext>
            </a:extLst>
          </p:cNvPr>
          <p:cNvSpPr/>
          <p:nvPr/>
        </p:nvSpPr>
        <p:spPr>
          <a:xfrm>
            <a:off x="4195099" y="3451580"/>
            <a:ext cx="828280"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1B1EE07-DD3A-4BE5-A0EF-BFA1D6AA2AD7}"/>
                  </a:ext>
                </a:extLst>
              </p:cNvPr>
              <p:cNvSpPr txBox="1"/>
              <p:nvPr/>
            </p:nvSpPr>
            <p:spPr>
              <a:xfrm>
                <a:off x="9900060" y="3436237"/>
                <a:ext cx="16489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m:t>
                      </m:r>
                    </m:oMath>
                  </m:oMathPara>
                </a14:m>
                <a:endParaRPr lang="en-CN" sz="2800" dirty="0"/>
              </a:p>
            </p:txBody>
          </p:sp>
        </mc:Choice>
        <mc:Fallback>
          <p:sp>
            <p:nvSpPr>
              <p:cNvPr id="14" name="TextBox 13">
                <a:extLst>
                  <a:ext uri="{FF2B5EF4-FFF2-40B4-BE49-F238E27FC236}">
                    <a16:creationId xmlns:a16="http://schemas.microsoft.com/office/drawing/2014/main" id="{51B1EE07-DD3A-4BE5-A0EF-BFA1D6AA2AD7}"/>
                  </a:ext>
                </a:extLst>
              </p:cNvPr>
              <p:cNvSpPr txBox="1">
                <a:spLocks noRot="1" noChangeAspect="1" noMove="1" noResize="1" noEditPoints="1" noAdjustHandles="1" noChangeArrowheads="1" noChangeShapeType="1" noTextEdit="1"/>
              </p:cNvSpPr>
              <p:nvPr/>
            </p:nvSpPr>
            <p:spPr>
              <a:xfrm>
                <a:off x="9900060" y="3436237"/>
                <a:ext cx="164898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1F5DFD-A4D5-49B7-61DD-DB6F66E29326}"/>
                  </a:ext>
                </a:extLst>
              </p:cNvPr>
              <p:cNvSpPr txBox="1"/>
              <p:nvPr/>
            </p:nvSpPr>
            <p:spPr>
              <a:xfrm>
                <a:off x="451405" y="4369301"/>
                <a:ext cx="12867030" cy="854336"/>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m:rPr>
                        <m:nor/>
                      </m:rPr>
                      <a:rPr lang="en-CN" sz="2800" dirty="0"/>
                      <m:t>+</m:t>
                    </m:r>
                    <m:r>
                      <a:rPr lang="en-US" sz="2800" b="0" i="1" dirty="0" smtClean="0">
                        <a:latin typeface="Cambria Math" panose="02040503050406030204" pitchFamily="18" charset="0"/>
                      </a:rPr>
                      <m:t>…+</m:t>
                    </m:r>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smtClean="0">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p>
            </p:txBody>
          </p:sp>
        </mc:Choice>
        <mc:Fallback>
          <p:sp>
            <p:nvSpPr>
              <p:cNvPr id="19" name="TextBox 18">
                <a:extLst>
                  <a:ext uri="{FF2B5EF4-FFF2-40B4-BE49-F238E27FC236}">
                    <a16:creationId xmlns:a16="http://schemas.microsoft.com/office/drawing/2014/main" id="{DB1F5DFD-A4D5-49B7-61DD-DB6F66E29326}"/>
                  </a:ext>
                </a:extLst>
              </p:cNvPr>
              <p:cNvSpPr txBox="1">
                <a:spLocks noRot="1" noChangeAspect="1" noMove="1" noResize="1" noEditPoints="1" noAdjustHandles="1" noChangeArrowheads="1" noChangeShapeType="1" noTextEdit="1"/>
              </p:cNvSpPr>
              <p:nvPr/>
            </p:nvSpPr>
            <p:spPr>
              <a:xfrm>
                <a:off x="451405" y="4369301"/>
                <a:ext cx="12867030" cy="854336"/>
              </a:xfrm>
              <a:prstGeom prst="rect">
                <a:avLst/>
              </a:prstGeom>
              <a:blipFill>
                <a:blip r:embed="rId10"/>
                <a:stretch>
                  <a:fillRect t="-63235" b="-9558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79F2C10-D9CC-07C3-3337-279E10E04AC2}"/>
                  </a:ext>
                </a:extLst>
              </p:cNvPr>
              <p:cNvSpPr txBox="1"/>
              <p:nvPr/>
            </p:nvSpPr>
            <p:spPr>
              <a:xfrm>
                <a:off x="1653640" y="3402471"/>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p:sp>
            <p:nvSpPr>
              <p:cNvPr id="10" name="TextBox 9">
                <a:extLst>
                  <a:ext uri="{FF2B5EF4-FFF2-40B4-BE49-F238E27FC236}">
                    <a16:creationId xmlns:a16="http://schemas.microsoft.com/office/drawing/2014/main" id="{279F2C10-D9CC-07C3-3337-279E10E04AC2}"/>
                  </a:ext>
                </a:extLst>
              </p:cNvPr>
              <p:cNvSpPr txBox="1">
                <a:spLocks noRot="1" noChangeAspect="1" noMove="1" noResize="1" noEditPoints="1" noAdjustHandles="1" noChangeArrowheads="1" noChangeShapeType="1" noTextEdit="1"/>
              </p:cNvSpPr>
              <p:nvPr/>
            </p:nvSpPr>
            <p:spPr>
              <a:xfrm>
                <a:off x="1653640" y="3402471"/>
                <a:ext cx="6252695" cy="793294"/>
              </a:xfrm>
              <a:prstGeom prst="rect">
                <a:avLst/>
              </a:prstGeom>
              <a:blipFill>
                <a:blip r:embed="rId11"/>
                <a:stretch>
                  <a:fillRect l="-203" b="-156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9A8AAA4E-714B-5348-3508-5BD9D7401E9F}"/>
                  </a:ext>
                </a:extLst>
              </p:cNvPr>
              <p:cNvSpPr txBox="1"/>
              <p:nvPr/>
            </p:nvSpPr>
            <p:spPr>
              <a:xfrm>
                <a:off x="5776850" y="3400550"/>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r>
                              <a:rPr lang="en-US" altLang="zh-CN"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smtClean="0">
                            <a:latin typeface="Cambria Math" panose="02040503050406030204" pitchFamily="18" charset="0"/>
                          </a:rPr>
                          <m:t>𝜕</m:t>
                        </m:r>
                        <m:sSub>
                          <m:sSubPr>
                            <m:ctrlPr>
                              <a:rPr lang="en-CN"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h</m:t>
                            </m:r>
                          </m:e>
                          <m:sub>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m:t>
                            </m:r>
                            <m:r>
                              <a:rPr lang="en-US" altLang="zh-CN" sz="2800" b="0" i="1" smtClean="0">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p:sp>
            <p:nvSpPr>
              <p:cNvPr id="15" name="TextBox 14">
                <a:extLst>
                  <a:ext uri="{FF2B5EF4-FFF2-40B4-BE49-F238E27FC236}">
                    <a16:creationId xmlns:a16="http://schemas.microsoft.com/office/drawing/2014/main" id="{9A8AAA4E-714B-5348-3508-5BD9D7401E9F}"/>
                  </a:ext>
                </a:extLst>
              </p:cNvPr>
              <p:cNvSpPr txBox="1">
                <a:spLocks noRot="1" noChangeAspect="1" noMove="1" noResize="1" noEditPoints="1" noAdjustHandles="1" noChangeArrowheads="1" noChangeShapeType="1" noTextEdit="1"/>
              </p:cNvSpPr>
              <p:nvPr/>
            </p:nvSpPr>
            <p:spPr>
              <a:xfrm>
                <a:off x="5776850" y="3400550"/>
                <a:ext cx="6252695" cy="793294"/>
              </a:xfrm>
              <a:prstGeom prst="rect">
                <a:avLst/>
              </a:prstGeom>
              <a:blipFill>
                <a:blip r:embed="rId12"/>
                <a:stretch>
                  <a:fillRect l="-203" b="-1563"/>
                </a:stretch>
              </a:blipFill>
            </p:spPr>
            <p:txBody>
              <a:bodyPr/>
              <a:lstStyle/>
              <a:p>
                <a:r>
                  <a:rPr lang="en-CN">
                    <a:noFill/>
                  </a:rPr>
                  <a:t> </a:t>
                </a:r>
              </a:p>
            </p:txBody>
          </p:sp>
        </mc:Fallback>
      </mc:AlternateContent>
    </p:spTree>
    <p:extLst>
      <p:ext uri="{BB962C8B-B14F-4D97-AF65-F5344CB8AC3E}">
        <p14:creationId xmlns:p14="http://schemas.microsoft.com/office/powerpoint/2010/main" val="73783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p:bldP spid="6" grpId="0"/>
      <p:bldP spid="9" grpId="0" animBg="1"/>
      <p:bldP spid="12" grpId="0" animBg="1"/>
      <p:bldP spid="14" grpId="0"/>
      <p:bldP spid="19" grpId="0"/>
      <p:bldP spid="10" grpId="0"/>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899010"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06522F-D5DC-AE41-B329-AF199718086B}"/>
                  </a:ext>
                </a:extLst>
              </p:cNvPr>
              <p:cNvSpPr txBox="1"/>
              <p:nvPr/>
            </p:nvSpPr>
            <p:spPr>
              <a:xfrm>
                <a:off x="409287" y="1909547"/>
                <a:ext cx="10091737" cy="646331"/>
              </a:xfrm>
              <a:prstGeom prst="rect">
                <a:avLst/>
              </a:prstGeom>
              <a:noFill/>
            </p:spPr>
            <p:txBody>
              <a:bodyPr wrap="none" rtlCol="0">
                <a:spAutoFit/>
              </a:bodyPr>
              <a:lstStyle/>
              <a:p>
                <a:pPr marL="285750" indent="-285750">
                  <a:buFont typeface="Wingdings" pitchFamily="2" charset="2"/>
                  <a:buChar char="Ø"/>
                </a:pPr>
                <a:r>
                  <a:rPr lang="zh-CN" altLang="en-US" dirty="0"/>
                  <a:t>整个模型的损失函数</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chr m:val="∑"/>
                        <m:limLoc m:val="undOvr"/>
                        <m:supHide m:val="on"/>
                        <m:ctrlPr>
                          <a:rPr lang="en-CN" i="1">
                            <a:latin typeface="Cambria Math" panose="02040503050406030204" pitchFamily="18" charset="0"/>
                          </a:rPr>
                        </m:ctrlPr>
                      </m:naryPr>
                      <m:sub>
                        <m:r>
                          <a:rPr lang="en-US" i="1">
                            <a:latin typeface="Cambria Math" panose="02040503050406030204" pitchFamily="18" charset="0"/>
                          </a:rPr>
                          <m:t>𝑡</m:t>
                        </m:r>
                      </m:sub>
                      <m:sup/>
                      <m:e>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nary>
                  </m:oMath>
                </a14:m>
                <a:r>
                  <a:rPr lang="en-US" dirty="0"/>
                  <a:t>, </a:t>
                </a:r>
                <a:r>
                  <a:rPr lang="zh-CN" altLang="en-US" dirty="0"/>
                  <a:t>因此，可得</a:t>
                </a:r>
                <a14:m>
                  <m:oMath xmlns:m="http://schemas.openxmlformats.org/officeDocument/2006/math">
                    <m:r>
                      <a:rPr lang="en-US" i="1">
                        <a:latin typeface="Cambria Math" panose="02040503050406030204" pitchFamily="18" charset="0"/>
                      </a:rPr>
                      <m:t>𝐸</m:t>
                    </m:r>
                  </m:oMath>
                </a14:m>
                <a:r>
                  <a:rPr lang="zh-CN" altLang="en-US" dirty="0"/>
                  <a:t>对于网络权重</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oMath>
                </a14:m>
                <a:r>
                  <a:rPr lang="zh-CN" altLang="en-US" dirty="0"/>
                  <a:t>（表示</a:t>
                </a:r>
                <a:r>
                  <a:rPr lang="en-CN" dirty="0">
                    <a:solidFill>
                      <a:srgbClr val="836967"/>
                    </a:solidFill>
                  </a:rPr>
                  <a:t> </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𝑥h</m:t>
                        </m:r>
                      </m:sub>
                    </m:sSub>
                    <m:r>
                      <a:rPr lang="zh-CN" altLang="en-US" b="0" i="1" smtClean="0">
                        <a:solidFill>
                          <a:srgbClr val="836967"/>
                        </a:solidFill>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r>
                      <a:rPr lang="zh-CN" altLang="en-US" i="1">
                        <a:latin typeface="Cambria Math" panose="02040503050406030204" pitchFamily="18" charset="0"/>
                      </a:rPr>
                      <m:t>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 </m:t>
                    </m:r>
                  </m:oMath>
                </a14:m>
                <a:r>
                  <a:rPr lang="zh-CN" altLang="en-US" dirty="0"/>
                  <a:t>）的梯度为</a:t>
                </a:r>
                <a:endParaRPr lang="en-CN" dirty="0"/>
              </a:p>
              <a:p>
                <a:pPr algn="l"/>
                <a:endParaRPr lang="en-CN" dirty="0">
                  <a:latin typeface="+mn-ea"/>
                </a:endParaRPr>
              </a:p>
            </p:txBody>
          </p:sp>
        </mc:Choice>
        <mc:Fallback xmlns="">
          <p:sp>
            <p:nvSpPr>
              <p:cNvPr id="5" name="TextBox 4">
                <a:extLst>
                  <a:ext uri="{FF2B5EF4-FFF2-40B4-BE49-F238E27FC236}">
                    <a16:creationId xmlns:a16="http://schemas.microsoft.com/office/drawing/2014/main" id="{9206522F-D5DC-AE41-B329-AF199718086B}"/>
                  </a:ext>
                </a:extLst>
              </p:cNvPr>
              <p:cNvSpPr txBox="1">
                <a:spLocks noRot="1" noChangeAspect="1" noMove="1" noResize="1" noEditPoints="1" noAdjustHandles="1" noChangeArrowheads="1" noChangeShapeType="1" noTextEdit="1"/>
              </p:cNvSpPr>
              <p:nvPr/>
            </p:nvSpPr>
            <p:spPr>
              <a:xfrm>
                <a:off x="409287" y="1909547"/>
                <a:ext cx="10091737" cy="646331"/>
              </a:xfrm>
              <a:prstGeom prst="rect">
                <a:avLst/>
              </a:prstGeom>
              <a:blipFill>
                <a:blip r:embed="rId3"/>
                <a:stretch>
                  <a:fillRect l="-377" t="-63462" b="-5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341F0-62AD-4141-AF44-A47110ED4A98}"/>
                  </a:ext>
                </a:extLst>
              </p:cNvPr>
              <p:cNvSpPr txBox="1"/>
              <p:nvPr/>
            </p:nvSpPr>
            <p:spPr>
              <a:xfrm>
                <a:off x="500092" y="2325551"/>
                <a:ext cx="5615768" cy="787780"/>
              </a:xfrm>
              <a:prstGeom prst="rect">
                <a:avLst/>
              </a:prstGeom>
              <a:noFill/>
            </p:spPr>
            <p:txBody>
              <a:bodyPr wrap="none" rtlCol="0">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 </m:t>
                        </m:r>
                      </m:e>
                    </m:nary>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oMath>
                </a14:m>
                <a:r>
                  <a:rPr lang="en-CN" sz="2800" dirty="0">
                    <a:effectLst/>
                  </a:rPr>
                  <a:t> </a:t>
                </a:r>
                <a:endParaRPr lang="en-CN" sz="2800" dirty="0">
                  <a:latin typeface="+mn-ea"/>
                </a:endParaRPr>
              </a:p>
            </p:txBody>
          </p:sp>
        </mc:Choice>
        <mc:Fallback xmlns="">
          <p:sp>
            <p:nvSpPr>
              <p:cNvPr id="7" name="TextBox 6">
                <a:extLst>
                  <a:ext uri="{FF2B5EF4-FFF2-40B4-BE49-F238E27FC236}">
                    <a16:creationId xmlns:a16="http://schemas.microsoft.com/office/drawing/2014/main" id="{A75341F0-62AD-4141-AF44-A47110ED4A98}"/>
                  </a:ext>
                </a:extLst>
              </p:cNvPr>
              <p:cNvSpPr txBox="1">
                <a:spLocks noRot="1" noChangeAspect="1" noMove="1" noResize="1" noEditPoints="1" noAdjustHandles="1" noChangeArrowheads="1" noChangeShapeType="1" noTextEdit="1"/>
              </p:cNvSpPr>
              <p:nvPr/>
            </p:nvSpPr>
            <p:spPr>
              <a:xfrm>
                <a:off x="500092" y="2325551"/>
                <a:ext cx="5615768" cy="787780"/>
              </a:xfrm>
              <a:prstGeom prst="rect">
                <a:avLst/>
              </a:prstGeom>
              <a:blipFill>
                <a:blip r:embed="rId4"/>
                <a:stretch>
                  <a:fillRect l="-226" t="-68750" b="-10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35ED01-BC68-FF4E-A7B7-0A5FFBA7BF88}"/>
                  </a:ext>
                </a:extLst>
              </p:cNvPr>
              <p:cNvSpPr txBox="1"/>
              <p:nvPr/>
            </p:nvSpPr>
            <p:spPr>
              <a:xfrm>
                <a:off x="2054931" y="5350002"/>
                <a:ext cx="6800451" cy="854336"/>
              </a:xfrm>
              <a:prstGeom prst="rect">
                <a:avLst/>
              </a:prstGeom>
              <a:solidFill>
                <a:schemeClr val="accent4"/>
              </a:solid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smtClean="0">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m:rPr>
                                    <m:sty m:val="p"/>
                                  </m:rPr>
                                  <a:rPr lang="en-US"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num>
                              <m:den>
                                <m:r>
                                  <m:rPr>
                                    <m:sty m:val="p"/>
                                  </m:rPr>
                                  <a:rPr lang="en-US"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e>
                    </m:nary>
                  </m:oMath>
                </a14:m>
                <a:r>
                  <a:rPr lang="en-CN" sz="2800" dirty="0">
                    <a:effectLst/>
                  </a:rPr>
                  <a:t> </a:t>
                </a:r>
                <a:endParaRPr lang="en-CN" sz="2800" dirty="0">
                  <a:latin typeface="+mn-ea"/>
                </a:endParaRPr>
              </a:p>
            </p:txBody>
          </p:sp>
        </mc:Choice>
        <mc:Fallback xmlns="">
          <p:sp>
            <p:nvSpPr>
              <p:cNvPr id="8" name="TextBox 7">
                <a:extLst>
                  <a:ext uri="{FF2B5EF4-FFF2-40B4-BE49-F238E27FC236}">
                    <a16:creationId xmlns:a16="http://schemas.microsoft.com/office/drawing/2014/main" id="{F035ED01-BC68-FF4E-A7B7-0A5FFBA7BF88}"/>
                  </a:ext>
                </a:extLst>
              </p:cNvPr>
              <p:cNvSpPr txBox="1">
                <a:spLocks noRot="1" noChangeAspect="1" noMove="1" noResize="1" noEditPoints="1" noAdjustHandles="1" noChangeArrowheads="1" noChangeShapeType="1" noTextEdit="1"/>
              </p:cNvSpPr>
              <p:nvPr/>
            </p:nvSpPr>
            <p:spPr>
              <a:xfrm>
                <a:off x="2054931" y="5350002"/>
                <a:ext cx="6800451" cy="854336"/>
              </a:xfrm>
              <a:prstGeom prst="rect">
                <a:avLst/>
              </a:prstGeom>
              <a:blipFill>
                <a:blip r:embed="rId5"/>
                <a:stretch>
                  <a:fillRect t="-63235" b="-955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3ED062-0BCE-3E96-0F14-A49625BDB721}"/>
                  </a:ext>
                </a:extLst>
              </p:cNvPr>
              <p:cNvSpPr txBox="1"/>
              <p:nvPr/>
            </p:nvSpPr>
            <p:spPr>
              <a:xfrm>
                <a:off x="451405" y="843286"/>
                <a:ext cx="11093720" cy="369332"/>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AC3ED062-0BCE-3E96-0F14-A49625BDB721}"/>
                  </a:ext>
                </a:extLst>
              </p:cNvPr>
              <p:cNvSpPr txBox="1">
                <a:spLocks noRot="1" noChangeAspect="1" noMove="1" noResize="1" noEditPoints="1" noAdjustHandles="1" noChangeArrowheads="1" noChangeShapeType="1" noTextEdit="1"/>
              </p:cNvSpPr>
              <p:nvPr/>
            </p:nvSpPr>
            <p:spPr>
              <a:xfrm>
                <a:off x="451405" y="843286"/>
                <a:ext cx="11093720" cy="369332"/>
              </a:xfrm>
              <a:prstGeom prst="rect">
                <a:avLst/>
              </a:prstGeom>
              <a:blipFill>
                <a:blip r:embed="rId6"/>
                <a:stretch>
                  <a:fillRect l="-343" t="-10000"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143817-C4B8-6313-A92C-5D500EFDD91D}"/>
                  </a:ext>
                </a:extLst>
              </p:cNvPr>
              <p:cNvSpPr txBox="1"/>
              <p:nvPr/>
            </p:nvSpPr>
            <p:spPr>
              <a:xfrm>
                <a:off x="0" y="1300653"/>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3" name="TextBox 2">
                <a:extLst>
                  <a:ext uri="{FF2B5EF4-FFF2-40B4-BE49-F238E27FC236}">
                    <a16:creationId xmlns:a16="http://schemas.microsoft.com/office/drawing/2014/main" id="{6B143817-C4B8-6313-A92C-5D500EFDD91D}"/>
                  </a:ext>
                </a:extLst>
              </p:cNvPr>
              <p:cNvSpPr txBox="1">
                <a:spLocks noRot="1" noChangeAspect="1" noMove="1" noResize="1" noEditPoints="1" noAdjustHandles="1" noChangeArrowheads="1" noChangeShapeType="1" noTextEdit="1"/>
              </p:cNvSpPr>
              <p:nvPr/>
            </p:nvSpPr>
            <p:spPr>
              <a:xfrm>
                <a:off x="0" y="1300653"/>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29B8C2-9152-3420-C150-85CE176F7743}"/>
                  </a:ext>
                </a:extLst>
              </p:cNvPr>
              <p:cNvSpPr txBox="1"/>
              <p:nvPr/>
            </p:nvSpPr>
            <p:spPr>
              <a:xfrm>
                <a:off x="4958091" y="1279805"/>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xmlns="">
          <p:sp>
            <p:nvSpPr>
              <p:cNvPr id="6" name="TextBox 5">
                <a:extLst>
                  <a:ext uri="{FF2B5EF4-FFF2-40B4-BE49-F238E27FC236}">
                    <a16:creationId xmlns:a16="http://schemas.microsoft.com/office/drawing/2014/main" id="{D729B8C2-9152-3420-C150-85CE176F7743}"/>
                  </a:ext>
                </a:extLst>
              </p:cNvPr>
              <p:cNvSpPr txBox="1">
                <a:spLocks noRot="1" noChangeAspect="1" noMove="1" noResize="1" noEditPoints="1" noAdjustHandles="1" noChangeArrowheads="1" noChangeShapeType="1" noTextEdit="1"/>
              </p:cNvSpPr>
              <p:nvPr/>
            </p:nvSpPr>
            <p:spPr>
              <a:xfrm>
                <a:off x="4958091" y="1279805"/>
                <a:ext cx="6960571" cy="523220"/>
              </a:xfrm>
              <a:prstGeom prst="rect">
                <a:avLst/>
              </a:prstGeom>
              <a:blipFill>
                <a:blip r:embed="rId8"/>
                <a:stretch>
                  <a:fillRect b="-9302"/>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1D7B62E7-8478-1353-DC34-F159F30AB159}"/>
              </a:ext>
            </a:extLst>
          </p:cNvPr>
          <p:cNvSpPr/>
          <p:nvPr/>
        </p:nvSpPr>
        <p:spPr>
          <a:xfrm>
            <a:off x="5287384" y="2316658"/>
            <a:ext cx="662609"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D679B0E1-D67A-73AE-5E77-59F498507822}"/>
              </a:ext>
            </a:extLst>
          </p:cNvPr>
          <p:cNvSpPr/>
          <p:nvPr/>
        </p:nvSpPr>
        <p:spPr>
          <a:xfrm>
            <a:off x="4195099" y="3451580"/>
            <a:ext cx="828280"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B1EE07-DD3A-4BE5-A0EF-BFA1D6AA2AD7}"/>
                  </a:ext>
                </a:extLst>
              </p:cNvPr>
              <p:cNvSpPr txBox="1"/>
              <p:nvPr/>
            </p:nvSpPr>
            <p:spPr>
              <a:xfrm>
                <a:off x="9900060" y="3436237"/>
                <a:ext cx="16489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m:t>
                      </m:r>
                    </m:oMath>
                  </m:oMathPara>
                </a14:m>
                <a:endParaRPr lang="en-CN" sz="2800" dirty="0"/>
              </a:p>
            </p:txBody>
          </p:sp>
        </mc:Choice>
        <mc:Fallback xmlns="">
          <p:sp>
            <p:nvSpPr>
              <p:cNvPr id="14" name="TextBox 13">
                <a:extLst>
                  <a:ext uri="{FF2B5EF4-FFF2-40B4-BE49-F238E27FC236}">
                    <a16:creationId xmlns:a16="http://schemas.microsoft.com/office/drawing/2014/main" id="{51B1EE07-DD3A-4BE5-A0EF-BFA1D6AA2AD7}"/>
                  </a:ext>
                </a:extLst>
              </p:cNvPr>
              <p:cNvSpPr txBox="1">
                <a:spLocks noRot="1" noChangeAspect="1" noMove="1" noResize="1" noEditPoints="1" noAdjustHandles="1" noChangeArrowheads="1" noChangeShapeType="1" noTextEdit="1"/>
              </p:cNvSpPr>
              <p:nvPr/>
            </p:nvSpPr>
            <p:spPr>
              <a:xfrm>
                <a:off x="9900060" y="3436237"/>
                <a:ext cx="164898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1F5DFD-A4D5-49B7-61DD-DB6F66E29326}"/>
                  </a:ext>
                </a:extLst>
              </p:cNvPr>
              <p:cNvSpPr txBox="1"/>
              <p:nvPr/>
            </p:nvSpPr>
            <p:spPr>
              <a:xfrm>
                <a:off x="451405" y="4369301"/>
                <a:ext cx="12867030" cy="854336"/>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m:rPr>
                        <m:nor/>
                      </m:rPr>
                      <a:rPr lang="en-CN" sz="2800" dirty="0"/>
                      <m:t>+</m:t>
                    </m:r>
                    <m:r>
                      <a:rPr lang="en-US" sz="2800" b="0" i="1" dirty="0" smtClean="0">
                        <a:latin typeface="Cambria Math" panose="02040503050406030204" pitchFamily="18" charset="0"/>
                      </a:rPr>
                      <m:t>…+</m:t>
                    </m:r>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smtClean="0">
                                <a:latin typeface="Cambria Math" panose="02040503050406030204" pitchFamily="18" charset="0"/>
                              </a:rPr>
                              <m:t>𝑘</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p>
            </p:txBody>
          </p:sp>
        </mc:Choice>
        <mc:Fallback xmlns="">
          <p:sp>
            <p:nvSpPr>
              <p:cNvPr id="19" name="TextBox 18">
                <a:extLst>
                  <a:ext uri="{FF2B5EF4-FFF2-40B4-BE49-F238E27FC236}">
                    <a16:creationId xmlns:a16="http://schemas.microsoft.com/office/drawing/2014/main" id="{DB1F5DFD-A4D5-49B7-61DD-DB6F66E29326}"/>
                  </a:ext>
                </a:extLst>
              </p:cNvPr>
              <p:cNvSpPr txBox="1">
                <a:spLocks noRot="1" noChangeAspect="1" noMove="1" noResize="1" noEditPoints="1" noAdjustHandles="1" noChangeArrowheads="1" noChangeShapeType="1" noTextEdit="1"/>
              </p:cNvSpPr>
              <p:nvPr/>
            </p:nvSpPr>
            <p:spPr>
              <a:xfrm>
                <a:off x="451405" y="4369301"/>
                <a:ext cx="12867030" cy="854336"/>
              </a:xfrm>
              <a:prstGeom prst="rect">
                <a:avLst/>
              </a:prstGeom>
              <a:blipFill>
                <a:blip r:embed="rId10"/>
                <a:stretch>
                  <a:fillRect t="-63235" b="-955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9F2C10-D9CC-07C3-3337-279E10E04AC2}"/>
                  </a:ext>
                </a:extLst>
              </p:cNvPr>
              <p:cNvSpPr txBox="1"/>
              <p:nvPr/>
            </p:nvSpPr>
            <p:spPr>
              <a:xfrm>
                <a:off x="1653640" y="3402471"/>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0" name="TextBox 9">
                <a:extLst>
                  <a:ext uri="{FF2B5EF4-FFF2-40B4-BE49-F238E27FC236}">
                    <a16:creationId xmlns:a16="http://schemas.microsoft.com/office/drawing/2014/main" id="{279F2C10-D9CC-07C3-3337-279E10E04AC2}"/>
                  </a:ext>
                </a:extLst>
              </p:cNvPr>
              <p:cNvSpPr txBox="1">
                <a:spLocks noRot="1" noChangeAspect="1" noMove="1" noResize="1" noEditPoints="1" noAdjustHandles="1" noChangeArrowheads="1" noChangeShapeType="1" noTextEdit="1"/>
              </p:cNvSpPr>
              <p:nvPr/>
            </p:nvSpPr>
            <p:spPr>
              <a:xfrm>
                <a:off x="1653640" y="3402471"/>
                <a:ext cx="6252695" cy="793294"/>
              </a:xfrm>
              <a:prstGeom prst="rect">
                <a:avLst/>
              </a:prstGeom>
              <a:blipFill>
                <a:blip r:embed="rId11"/>
                <a:stretch>
                  <a:fillRect l="-203" b="-15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8AAA4E-714B-5348-3508-5BD9D7401E9F}"/>
                  </a:ext>
                </a:extLst>
              </p:cNvPr>
              <p:cNvSpPr txBox="1"/>
              <p:nvPr/>
            </p:nvSpPr>
            <p:spPr>
              <a:xfrm>
                <a:off x="5776850" y="3400550"/>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r>
                              <a:rPr lang="en-US" altLang="zh-CN"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m:rPr>
                            <m:sty m:val="p"/>
                          </m:rPr>
                          <a:rPr lang="en-CN" sz="2800" i="1">
                            <a:latin typeface="Cambria Math" panose="02040503050406030204" pitchFamily="18" charset="0"/>
                          </a:rPr>
                          <m:t>d</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smtClean="0">
                            <a:latin typeface="Cambria Math" panose="02040503050406030204" pitchFamily="18" charset="0"/>
                          </a:rPr>
                          <m:t>𝜕</m:t>
                        </m:r>
                        <m:sSub>
                          <m:sSubPr>
                            <m:ctrlPr>
                              <a:rPr lang="en-CN" sz="280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h</m:t>
                            </m:r>
                          </m:e>
                          <m:sub>
                            <m:r>
                              <a:rPr lang="en-US" sz="2800" b="0" i="1" smtClean="0">
                                <a:solidFill>
                                  <a:schemeClr val="tx1"/>
                                </a:solidFill>
                                <a:latin typeface="Cambria Math" panose="02040503050406030204" pitchFamily="18" charset="0"/>
                              </a:rPr>
                              <m:t>𝑡</m:t>
                            </m:r>
                            <m:r>
                              <a:rPr lang="en-US" sz="2800" b="0" i="1" smtClean="0">
                                <a:solidFill>
                                  <a:schemeClr val="tx1"/>
                                </a:solidFill>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m:t>
                            </m:r>
                            <m:r>
                              <a:rPr lang="en-US" altLang="zh-CN" sz="2800" b="0" i="1" smtClean="0">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5" name="TextBox 14">
                <a:extLst>
                  <a:ext uri="{FF2B5EF4-FFF2-40B4-BE49-F238E27FC236}">
                    <a16:creationId xmlns:a16="http://schemas.microsoft.com/office/drawing/2014/main" id="{9A8AAA4E-714B-5348-3508-5BD9D7401E9F}"/>
                  </a:ext>
                </a:extLst>
              </p:cNvPr>
              <p:cNvSpPr txBox="1">
                <a:spLocks noRot="1" noChangeAspect="1" noMove="1" noResize="1" noEditPoints="1" noAdjustHandles="1" noChangeArrowheads="1" noChangeShapeType="1" noTextEdit="1"/>
              </p:cNvSpPr>
              <p:nvPr/>
            </p:nvSpPr>
            <p:spPr>
              <a:xfrm>
                <a:off x="5776850" y="3400550"/>
                <a:ext cx="6252695" cy="793294"/>
              </a:xfrm>
              <a:prstGeom prst="rect">
                <a:avLst/>
              </a:prstGeom>
              <a:blipFill>
                <a:blip r:embed="rId12"/>
                <a:stretch>
                  <a:fillRect l="-203" b="-1563"/>
                </a:stretch>
              </a:blipFill>
            </p:spPr>
            <p:txBody>
              <a:bodyPr/>
              <a:lstStyle/>
              <a:p>
                <a:r>
                  <a:rPr lang="en-CN">
                    <a:noFill/>
                  </a:rPr>
                  <a:t> </a:t>
                </a:r>
              </a:p>
            </p:txBody>
          </p:sp>
        </mc:Fallback>
      </mc:AlternateContent>
    </p:spTree>
    <p:extLst>
      <p:ext uri="{BB962C8B-B14F-4D97-AF65-F5344CB8AC3E}">
        <p14:creationId xmlns:p14="http://schemas.microsoft.com/office/powerpoint/2010/main" val="274567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p:bldP spid="6" grpId="0"/>
      <p:bldP spid="9" grpId="0" animBg="1"/>
      <p:bldP spid="12" grpId="0" animBg="1"/>
      <p:bldP spid="14" grpId="0"/>
      <p:bldP spid="19" grpId="0"/>
      <p:bldP spid="10"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899010"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206522F-D5DC-AE41-B329-AF199718086B}"/>
                  </a:ext>
                </a:extLst>
              </p:cNvPr>
              <p:cNvSpPr txBox="1"/>
              <p:nvPr/>
            </p:nvSpPr>
            <p:spPr>
              <a:xfrm>
                <a:off x="409287" y="1909547"/>
                <a:ext cx="10091737" cy="646331"/>
              </a:xfrm>
              <a:prstGeom prst="rect">
                <a:avLst/>
              </a:prstGeom>
              <a:noFill/>
            </p:spPr>
            <p:txBody>
              <a:bodyPr wrap="none" rtlCol="0">
                <a:spAutoFit/>
              </a:bodyPr>
              <a:lstStyle/>
              <a:p>
                <a:pPr marL="285750" indent="-285750">
                  <a:buFont typeface="Wingdings" pitchFamily="2" charset="2"/>
                  <a:buChar char="Ø"/>
                </a:pPr>
                <a:r>
                  <a:rPr lang="zh-CN" altLang="en-US" dirty="0"/>
                  <a:t>整个模型的损失函数</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chr m:val="∑"/>
                        <m:limLoc m:val="undOvr"/>
                        <m:supHide m:val="on"/>
                        <m:ctrlPr>
                          <a:rPr lang="en-CN" i="1">
                            <a:latin typeface="Cambria Math" panose="02040503050406030204" pitchFamily="18" charset="0"/>
                          </a:rPr>
                        </m:ctrlPr>
                      </m:naryPr>
                      <m:sub>
                        <m:r>
                          <a:rPr lang="en-US" i="1">
                            <a:latin typeface="Cambria Math" panose="02040503050406030204" pitchFamily="18" charset="0"/>
                          </a:rPr>
                          <m:t>𝑡</m:t>
                        </m:r>
                      </m:sub>
                      <m:sup/>
                      <m:e>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nary>
                  </m:oMath>
                </a14:m>
                <a:r>
                  <a:rPr lang="en-US" dirty="0"/>
                  <a:t>, </a:t>
                </a:r>
                <a:r>
                  <a:rPr lang="zh-CN" altLang="en-US" dirty="0"/>
                  <a:t>因此，可得</a:t>
                </a:r>
                <a14:m>
                  <m:oMath xmlns:m="http://schemas.openxmlformats.org/officeDocument/2006/math">
                    <m:r>
                      <a:rPr lang="en-US" i="1">
                        <a:latin typeface="Cambria Math" panose="02040503050406030204" pitchFamily="18" charset="0"/>
                      </a:rPr>
                      <m:t>𝐸</m:t>
                    </m:r>
                  </m:oMath>
                </a14:m>
                <a:r>
                  <a:rPr lang="zh-CN" altLang="en-US" dirty="0"/>
                  <a:t>对于网络权重</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oMath>
                </a14:m>
                <a:r>
                  <a:rPr lang="zh-CN" altLang="en-US" dirty="0"/>
                  <a:t>（表示</a:t>
                </a:r>
                <a:r>
                  <a:rPr lang="en-CN" dirty="0">
                    <a:solidFill>
                      <a:srgbClr val="836967"/>
                    </a:solidFill>
                  </a:rPr>
                  <a:t> </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𝑥h</m:t>
                        </m:r>
                      </m:sub>
                    </m:sSub>
                    <m:r>
                      <a:rPr lang="zh-CN" altLang="en-US" b="0" i="1" smtClean="0">
                        <a:solidFill>
                          <a:srgbClr val="836967"/>
                        </a:solidFill>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r>
                      <a:rPr lang="zh-CN" altLang="en-US" i="1">
                        <a:latin typeface="Cambria Math" panose="02040503050406030204" pitchFamily="18" charset="0"/>
                      </a:rPr>
                      <m:t>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 </m:t>
                    </m:r>
                  </m:oMath>
                </a14:m>
                <a:r>
                  <a:rPr lang="zh-CN" altLang="en-US" dirty="0"/>
                  <a:t>）的梯度为</a:t>
                </a:r>
                <a:endParaRPr lang="en-CN" dirty="0"/>
              </a:p>
              <a:p>
                <a:pPr algn="l"/>
                <a:endParaRPr lang="en-CN" dirty="0">
                  <a:latin typeface="+mn-ea"/>
                </a:endParaRPr>
              </a:p>
            </p:txBody>
          </p:sp>
        </mc:Choice>
        <mc:Fallback xmlns="">
          <p:sp>
            <p:nvSpPr>
              <p:cNvPr id="5" name="TextBox 4">
                <a:extLst>
                  <a:ext uri="{FF2B5EF4-FFF2-40B4-BE49-F238E27FC236}">
                    <a16:creationId xmlns:a16="http://schemas.microsoft.com/office/drawing/2014/main" id="{9206522F-D5DC-AE41-B329-AF199718086B}"/>
                  </a:ext>
                </a:extLst>
              </p:cNvPr>
              <p:cNvSpPr txBox="1">
                <a:spLocks noRot="1" noChangeAspect="1" noMove="1" noResize="1" noEditPoints="1" noAdjustHandles="1" noChangeArrowheads="1" noChangeShapeType="1" noTextEdit="1"/>
              </p:cNvSpPr>
              <p:nvPr/>
            </p:nvSpPr>
            <p:spPr>
              <a:xfrm>
                <a:off x="409287" y="1909547"/>
                <a:ext cx="10091737" cy="646331"/>
              </a:xfrm>
              <a:prstGeom prst="rect">
                <a:avLst/>
              </a:prstGeom>
              <a:blipFill>
                <a:blip r:embed="rId3"/>
                <a:stretch>
                  <a:fillRect l="-377" t="-63462" b="-53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5341F0-62AD-4141-AF44-A47110ED4A98}"/>
                  </a:ext>
                </a:extLst>
              </p:cNvPr>
              <p:cNvSpPr txBox="1"/>
              <p:nvPr/>
            </p:nvSpPr>
            <p:spPr>
              <a:xfrm>
                <a:off x="500092" y="2325551"/>
                <a:ext cx="5615768" cy="787780"/>
              </a:xfrm>
              <a:prstGeom prst="rect">
                <a:avLst/>
              </a:prstGeom>
              <a:noFill/>
            </p:spPr>
            <p:txBody>
              <a:bodyPr wrap="none" rtlCol="0">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 </m:t>
                        </m:r>
                      </m:e>
                    </m:nary>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oMath>
                </a14:m>
                <a:r>
                  <a:rPr lang="en-CN" sz="2800" dirty="0">
                    <a:effectLst/>
                  </a:rPr>
                  <a:t> </a:t>
                </a:r>
                <a:endParaRPr lang="en-CN" sz="2800" dirty="0">
                  <a:latin typeface="+mn-ea"/>
                </a:endParaRPr>
              </a:p>
            </p:txBody>
          </p:sp>
        </mc:Choice>
        <mc:Fallback xmlns="">
          <p:sp>
            <p:nvSpPr>
              <p:cNvPr id="7" name="TextBox 6">
                <a:extLst>
                  <a:ext uri="{FF2B5EF4-FFF2-40B4-BE49-F238E27FC236}">
                    <a16:creationId xmlns:a16="http://schemas.microsoft.com/office/drawing/2014/main" id="{A75341F0-62AD-4141-AF44-A47110ED4A98}"/>
                  </a:ext>
                </a:extLst>
              </p:cNvPr>
              <p:cNvSpPr txBox="1">
                <a:spLocks noRot="1" noChangeAspect="1" noMove="1" noResize="1" noEditPoints="1" noAdjustHandles="1" noChangeArrowheads="1" noChangeShapeType="1" noTextEdit="1"/>
              </p:cNvSpPr>
              <p:nvPr/>
            </p:nvSpPr>
            <p:spPr>
              <a:xfrm>
                <a:off x="500092" y="2325551"/>
                <a:ext cx="5615768" cy="787780"/>
              </a:xfrm>
              <a:prstGeom prst="rect">
                <a:avLst/>
              </a:prstGeom>
              <a:blipFill>
                <a:blip r:embed="rId4"/>
                <a:stretch>
                  <a:fillRect l="-226" t="-68750" b="-10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035ED01-BC68-FF4E-A7B7-0A5FFBA7BF88}"/>
                  </a:ext>
                </a:extLst>
              </p:cNvPr>
              <p:cNvSpPr txBox="1"/>
              <p:nvPr/>
            </p:nvSpPr>
            <p:spPr>
              <a:xfrm>
                <a:off x="2054931" y="5350002"/>
                <a:ext cx="7806176" cy="900631"/>
              </a:xfrm>
              <a:prstGeom prst="rect">
                <a:avLst/>
              </a:prstGeom>
              <a:solidFill>
                <a:schemeClr val="accent4"/>
              </a:solid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smtClean="0">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j</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e>
                    </m:nary>
                  </m:oMath>
                </a14:m>
                <a:r>
                  <a:rPr lang="en-CN" sz="2800" dirty="0">
                    <a:effectLst/>
                  </a:rPr>
                  <a:t> </a:t>
                </a:r>
                <a:endParaRPr lang="en-CN" sz="2800" dirty="0">
                  <a:latin typeface="+mn-ea"/>
                </a:endParaRPr>
              </a:p>
            </p:txBody>
          </p:sp>
        </mc:Choice>
        <mc:Fallback xmlns="">
          <p:sp>
            <p:nvSpPr>
              <p:cNvPr id="8" name="TextBox 7">
                <a:extLst>
                  <a:ext uri="{FF2B5EF4-FFF2-40B4-BE49-F238E27FC236}">
                    <a16:creationId xmlns:a16="http://schemas.microsoft.com/office/drawing/2014/main" id="{F035ED01-BC68-FF4E-A7B7-0A5FFBA7BF88}"/>
                  </a:ext>
                </a:extLst>
              </p:cNvPr>
              <p:cNvSpPr txBox="1">
                <a:spLocks noRot="1" noChangeAspect="1" noMove="1" noResize="1" noEditPoints="1" noAdjustHandles="1" noChangeArrowheads="1" noChangeShapeType="1" noTextEdit="1"/>
              </p:cNvSpPr>
              <p:nvPr/>
            </p:nvSpPr>
            <p:spPr>
              <a:xfrm>
                <a:off x="2054931" y="5350002"/>
                <a:ext cx="7806176" cy="900631"/>
              </a:xfrm>
              <a:prstGeom prst="rect">
                <a:avLst/>
              </a:prstGeom>
              <a:blipFill>
                <a:blip r:embed="rId5"/>
                <a:stretch>
                  <a:fillRect t="-54167" b="-902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C3ED062-0BCE-3E96-0F14-A49625BDB721}"/>
                  </a:ext>
                </a:extLst>
              </p:cNvPr>
              <p:cNvSpPr txBox="1"/>
              <p:nvPr/>
            </p:nvSpPr>
            <p:spPr>
              <a:xfrm>
                <a:off x="451405" y="843286"/>
                <a:ext cx="11093720" cy="369332"/>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AC3ED062-0BCE-3E96-0F14-A49625BDB721}"/>
                  </a:ext>
                </a:extLst>
              </p:cNvPr>
              <p:cNvSpPr txBox="1">
                <a:spLocks noRot="1" noChangeAspect="1" noMove="1" noResize="1" noEditPoints="1" noAdjustHandles="1" noChangeArrowheads="1" noChangeShapeType="1" noTextEdit="1"/>
              </p:cNvSpPr>
              <p:nvPr/>
            </p:nvSpPr>
            <p:spPr>
              <a:xfrm>
                <a:off x="451405" y="843286"/>
                <a:ext cx="11093720" cy="369332"/>
              </a:xfrm>
              <a:prstGeom prst="rect">
                <a:avLst/>
              </a:prstGeom>
              <a:blipFill>
                <a:blip r:embed="rId6"/>
                <a:stretch>
                  <a:fillRect l="-343" t="-10000"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B143817-C4B8-6313-A92C-5D500EFDD91D}"/>
                  </a:ext>
                </a:extLst>
              </p:cNvPr>
              <p:cNvSpPr txBox="1"/>
              <p:nvPr/>
            </p:nvSpPr>
            <p:spPr>
              <a:xfrm>
                <a:off x="0" y="1300653"/>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3" name="TextBox 2">
                <a:extLst>
                  <a:ext uri="{FF2B5EF4-FFF2-40B4-BE49-F238E27FC236}">
                    <a16:creationId xmlns:a16="http://schemas.microsoft.com/office/drawing/2014/main" id="{6B143817-C4B8-6313-A92C-5D500EFDD91D}"/>
                  </a:ext>
                </a:extLst>
              </p:cNvPr>
              <p:cNvSpPr txBox="1">
                <a:spLocks noRot="1" noChangeAspect="1" noMove="1" noResize="1" noEditPoints="1" noAdjustHandles="1" noChangeArrowheads="1" noChangeShapeType="1" noTextEdit="1"/>
              </p:cNvSpPr>
              <p:nvPr/>
            </p:nvSpPr>
            <p:spPr>
              <a:xfrm>
                <a:off x="0" y="1300653"/>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729B8C2-9152-3420-C150-85CE176F7743}"/>
                  </a:ext>
                </a:extLst>
              </p:cNvPr>
              <p:cNvSpPr txBox="1"/>
              <p:nvPr/>
            </p:nvSpPr>
            <p:spPr>
              <a:xfrm>
                <a:off x="4958091" y="1279805"/>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xmlns="">
          <p:sp>
            <p:nvSpPr>
              <p:cNvPr id="6" name="TextBox 5">
                <a:extLst>
                  <a:ext uri="{FF2B5EF4-FFF2-40B4-BE49-F238E27FC236}">
                    <a16:creationId xmlns:a16="http://schemas.microsoft.com/office/drawing/2014/main" id="{D729B8C2-9152-3420-C150-85CE176F7743}"/>
                  </a:ext>
                </a:extLst>
              </p:cNvPr>
              <p:cNvSpPr txBox="1">
                <a:spLocks noRot="1" noChangeAspect="1" noMove="1" noResize="1" noEditPoints="1" noAdjustHandles="1" noChangeArrowheads="1" noChangeShapeType="1" noTextEdit="1"/>
              </p:cNvSpPr>
              <p:nvPr/>
            </p:nvSpPr>
            <p:spPr>
              <a:xfrm>
                <a:off x="4958091" y="1279805"/>
                <a:ext cx="6960571" cy="523220"/>
              </a:xfrm>
              <a:prstGeom prst="rect">
                <a:avLst/>
              </a:prstGeom>
              <a:blipFill>
                <a:blip r:embed="rId8"/>
                <a:stretch>
                  <a:fillRect b="-9302"/>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1D7B62E7-8478-1353-DC34-F159F30AB159}"/>
              </a:ext>
            </a:extLst>
          </p:cNvPr>
          <p:cNvSpPr/>
          <p:nvPr/>
        </p:nvSpPr>
        <p:spPr>
          <a:xfrm>
            <a:off x="5287384" y="2316658"/>
            <a:ext cx="662609"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12" name="Rectangle 11">
            <a:extLst>
              <a:ext uri="{FF2B5EF4-FFF2-40B4-BE49-F238E27FC236}">
                <a16:creationId xmlns:a16="http://schemas.microsoft.com/office/drawing/2014/main" id="{D679B0E1-D67A-73AE-5E77-59F498507822}"/>
              </a:ext>
            </a:extLst>
          </p:cNvPr>
          <p:cNvSpPr/>
          <p:nvPr/>
        </p:nvSpPr>
        <p:spPr>
          <a:xfrm>
            <a:off x="4958091" y="3390759"/>
            <a:ext cx="828280"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1B1EE07-DD3A-4BE5-A0EF-BFA1D6AA2AD7}"/>
                  </a:ext>
                </a:extLst>
              </p:cNvPr>
              <p:cNvSpPr txBox="1"/>
              <p:nvPr/>
            </p:nvSpPr>
            <p:spPr>
              <a:xfrm>
                <a:off x="8321989" y="3889839"/>
                <a:ext cx="16489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m:t>
                      </m:r>
                    </m:oMath>
                  </m:oMathPara>
                </a14:m>
                <a:endParaRPr lang="en-CN" sz="2800" dirty="0"/>
              </a:p>
            </p:txBody>
          </p:sp>
        </mc:Choice>
        <mc:Fallback xmlns="">
          <p:sp>
            <p:nvSpPr>
              <p:cNvPr id="14" name="TextBox 13">
                <a:extLst>
                  <a:ext uri="{FF2B5EF4-FFF2-40B4-BE49-F238E27FC236}">
                    <a16:creationId xmlns:a16="http://schemas.microsoft.com/office/drawing/2014/main" id="{51B1EE07-DD3A-4BE5-A0EF-BFA1D6AA2AD7}"/>
                  </a:ext>
                </a:extLst>
              </p:cNvPr>
              <p:cNvSpPr txBox="1">
                <a:spLocks noRot="1" noChangeAspect="1" noMove="1" noResize="1" noEditPoints="1" noAdjustHandles="1" noChangeArrowheads="1" noChangeShapeType="1" noTextEdit="1"/>
              </p:cNvSpPr>
              <p:nvPr/>
            </p:nvSpPr>
            <p:spPr>
              <a:xfrm>
                <a:off x="8321989" y="3889839"/>
                <a:ext cx="1648985" cy="523220"/>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B1F5DFD-A4D5-49B7-61DD-DB6F66E29326}"/>
                  </a:ext>
                </a:extLst>
              </p:cNvPr>
              <p:cNvSpPr txBox="1"/>
              <p:nvPr/>
            </p:nvSpPr>
            <p:spPr>
              <a:xfrm>
                <a:off x="331552" y="4389378"/>
                <a:ext cx="12867030" cy="900631"/>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r>
                      <m:rPr>
                        <m:nor/>
                      </m:rPr>
                      <a:rPr lang="en-CN" sz="2800" dirty="0"/>
                      <m:t>+</m:t>
                    </m:r>
                    <m:r>
                      <a:rPr lang="en-US" sz="2800" b="0" i="1" dirty="0" smtClean="0">
                        <a:latin typeface="Cambria Math" panose="02040503050406030204" pitchFamily="18" charset="0"/>
                      </a:rPr>
                      <m:t>…+</m:t>
                    </m:r>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b="0" i="0" smtClean="0">
                                        <a:latin typeface="Cambria Math" panose="02040503050406030204" pitchFamily="18" charset="0"/>
                                      </a:rPr>
                                      <m:t>j</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smtClean="0">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p>
            </p:txBody>
          </p:sp>
        </mc:Choice>
        <mc:Fallback xmlns="">
          <p:sp>
            <p:nvSpPr>
              <p:cNvPr id="19" name="TextBox 18">
                <a:extLst>
                  <a:ext uri="{FF2B5EF4-FFF2-40B4-BE49-F238E27FC236}">
                    <a16:creationId xmlns:a16="http://schemas.microsoft.com/office/drawing/2014/main" id="{DB1F5DFD-A4D5-49B7-61DD-DB6F66E29326}"/>
                  </a:ext>
                </a:extLst>
              </p:cNvPr>
              <p:cNvSpPr txBox="1">
                <a:spLocks noRot="1" noChangeAspect="1" noMove="1" noResize="1" noEditPoints="1" noAdjustHandles="1" noChangeArrowheads="1" noChangeShapeType="1" noTextEdit="1"/>
              </p:cNvSpPr>
              <p:nvPr/>
            </p:nvSpPr>
            <p:spPr>
              <a:xfrm>
                <a:off x="331552" y="4389378"/>
                <a:ext cx="12867030" cy="900631"/>
              </a:xfrm>
              <a:prstGeom prst="rect">
                <a:avLst/>
              </a:prstGeom>
              <a:blipFill>
                <a:blip r:embed="rId10"/>
                <a:stretch>
                  <a:fillRect t="-54167" b="-91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9F2C10-D9CC-07C3-3337-279E10E04AC2}"/>
                  </a:ext>
                </a:extLst>
              </p:cNvPr>
              <p:cNvSpPr txBox="1"/>
              <p:nvPr/>
            </p:nvSpPr>
            <p:spPr>
              <a:xfrm>
                <a:off x="181628" y="3348039"/>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b="0" i="1" smtClean="0">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sz="2800" i="1">
                                    <a:latin typeface="Cambria Math" panose="02040503050406030204" pitchFamily="18" charset="0"/>
                                  </a:rPr>
                                  <m:t>1</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0" name="TextBox 9">
                <a:extLst>
                  <a:ext uri="{FF2B5EF4-FFF2-40B4-BE49-F238E27FC236}">
                    <a16:creationId xmlns:a16="http://schemas.microsoft.com/office/drawing/2014/main" id="{279F2C10-D9CC-07C3-3337-279E10E04AC2}"/>
                  </a:ext>
                </a:extLst>
              </p:cNvPr>
              <p:cNvSpPr txBox="1">
                <a:spLocks noRot="1" noChangeAspect="1" noMove="1" noResize="1" noEditPoints="1" noAdjustHandles="1" noChangeArrowheads="1" noChangeShapeType="1" noTextEdit="1"/>
              </p:cNvSpPr>
              <p:nvPr/>
            </p:nvSpPr>
            <p:spPr>
              <a:xfrm>
                <a:off x="181628" y="3348039"/>
                <a:ext cx="6252695" cy="793294"/>
              </a:xfrm>
              <a:prstGeom prst="rect">
                <a:avLst/>
              </a:prstGeom>
              <a:blipFill>
                <a:blip r:embed="rId11"/>
                <a:stretch>
                  <a:fillRect l="-203"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A8AAA4E-714B-5348-3508-5BD9D7401E9F}"/>
                  </a:ext>
                </a:extLst>
              </p:cNvPr>
              <p:cNvSpPr txBox="1"/>
              <p:nvPr/>
            </p:nvSpPr>
            <p:spPr>
              <a:xfrm>
                <a:off x="6339624" y="3293086"/>
                <a:ext cx="6252695" cy="793294"/>
              </a:xfrm>
              <a:prstGeom prst="rect">
                <a:avLst/>
              </a:prstGeom>
              <a:noFill/>
            </p:spPr>
            <p:txBody>
              <a:bodyPr wrap="square">
                <a:spAutoFit/>
              </a:bodyPr>
              <a:lstStyle/>
              <a:p>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r>
                              <a:rPr lang="en-US" altLang="zh-CN"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b="0" i="1" smtClean="0">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altLang="zh-CN" sz="2800" b="0" i="1" smtClean="0">
                                    <a:latin typeface="Cambria Math" panose="02040503050406030204" pitchFamily="18" charset="0"/>
                                  </a:rPr>
                                  <m:t>2</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r>
                                  <a:rPr lang="en-US" sz="2800" i="1">
                                    <a:latin typeface="Cambria Math" panose="02040503050406030204" pitchFamily="18" charset="0"/>
                                  </a:rPr>
                                  <m:t>,</m:t>
                                </m:r>
                                <m:r>
                                  <a:rPr lang="en-CN" sz="2800" i="1">
                                    <a:latin typeface="Cambria Math" panose="02040503050406030204" pitchFamily="18" charset="0"/>
                                  </a:rPr>
                                  <m:t>h</m:t>
                                </m:r>
                              </m:e>
                              <m:sub>
                                <m:r>
                                  <m:rPr>
                                    <m:sty m:val="p"/>
                                  </m:rPr>
                                  <a:rPr lang="en-US" sz="2800">
                                    <a:latin typeface="Cambria Math" panose="02040503050406030204" pitchFamily="18" charset="0"/>
                                  </a:rPr>
                                  <m:t>t</m:t>
                                </m:r>
                                <m:r>
                                  <a:rPr lang="en-US" sz="2800">
                                    <a:latin typeface="Cambria Math" panose="02040503050406030204" pitchFamily="18" charset="0"/>
                                  </a:rPr>
                                  <m:t>−</m:t>
                                </m:r>
                                <m:r>
                                  <a:rPr lang="en-US" altLang="zh-CN" sz="2800" b="0" i="1" smtClean="0">
                                    <a:latin typeface="Cambria Math" panose="02040503050406030204" pitchFamily="18" charset="0"/>
                                  </a:rPr>
                                  <m:t>2</m:t>
                                </m:r>
                              </m:sub>
                            </m:sSub>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m:t>
                            </m:r>
                            <m:r>
                              <a:rPr lang="en-US" altLang="zh-CN" sz="2800" b="0" i="1" smtClean="0">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xmlns="">
          <p:sp>
            <p:nvSpPr>
              <p:cNvPr id="15" name="TextBox 14">
                <a:extLst>
                  <a:ext uri="{FF2B5EF4-FFF2-40B4-BE49-F238E27FC236}">
                    <a16:creationId xmlns:a16="http://schemas.microsoft.com/office/drawing/2014/main" id="{9A8AAA4E-714B-5348-3508-5BD9D7401E9F}"/>
                  </a:ext>
                </a:extLst>
              </p:cNvPr>
              <p:cNvSpPr txBox="1">
                <a:spLocks noRot="1" noChangeAspect="1" noMove="1" noResize="1" noEditPoints="1" noAdjustHandles="1" noChangeArrowheads="1" noChangeShapeType="1" noTextEdit="1"/>
              </p:cNvSpPr>
              <p:nvPr/>
            </p:nvSpPr>
            <p:spPr>
              <a:xfrm>
                <a:off x="6339624" y="3293086"/>
                <a:ext cx="6252695" cy="793294"/>
              </a:xfrm>
              <a:prstGeom prst="rect">
                <a:avLst/>
              </a:prstGeom>
              <a:blipFill>
                <a:blip r:embed="rId12"/>
                <a:stretch>
                  <a:fillRect l="-203" b="-3175"/>
                </a:stretch>
              </a:blipFill>
            </p:spPr>
            <p:txBody>
              <a:bodyPr/>
              <a:lstStyle/>
              <a:p>
                <a:r>
                  <a:rPr lang="en-CN">
                    <a:noFill/>
                  </a:rPr>
                  <a:t> </a:t>
                </a:r>
              </a:p>
            </p:txBody>
          </p:sp>
        </mc:Fallback>
      </mc:AlternateContent>
    </p:spTree>
    <p:extLst>
      <p:ext uri="{BB962C8B-B14F-4D97-AF65-F5344CB8AC3E}">
        <p14:creationId xmlns:p14="http://schemas.microsoft.com/office/powerpoint/2010/main" val="312927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linds(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blinds(horizontal)">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blinds(horizontal)">
                                      <p:cBhvr>
                                        <p:cTn id="44" dur="500"/>
                                        <p:tgtEl>
                                          <p:spTgt spid="8"/>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blinds(horizontal)">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blinds(horizontal)">
                                      <p:cBhvr>
                                        <p:cTn id="5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p:bldP spid="6" grpId="0"/>
      <p:bldP spid="9" grpId="0" animBg="1"/>
      <p:bldP spid="12" grpId="0" animBg="1"/>
      <p:bldP spid="14" grpId="0"/>
      <p:bldP spid="19" grpId="0"/>
      <p:bldP spid="10"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430D0AD-1178-1F46-8A7C-193EBEDCA64D}"/>
                  </a:ext>
                </a:extLst>
              </p:cNvPr>
              <p:cNvSpPr txBox="1"/>
              <p:nvPr/>
            </p:nvSpPr>
            <p:spPr>
              <a:xfrm>
                <a:off x="132523" y="2700646"/>
                <a:ext cx="11780339" cy="583045"/>
              </a:xfrm>
              <a:prstGeom prst="rect">
                <a:avLst/>
              </a:prstGeom>
              <a:noFill/>
            </p:spPr>
            <p:txBody>
              <a:bodyPr wrap="square" rtlCol="0">
                <a:spAutoFit/>
              </a:bodyPr>
              <a:lstStyle/>
              <a:p>
                <a:r>
                  <a:rPr lang="zh-CN" altLang="en-US" sz="2000" dirty="0"/>
                  <a:t>进一步求解的关键在于求解</a:t>
                </a:r>
                <a14:m>
                  <m:oMath xmlns:m="http://schemas.openxmlformats.org/officeDocument/2006/math">
                    <m:f>
                      <m:fPr>
                        <m:ctrlPr>
                          <a:rPr lang="en-CN"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sub>
                        </m:sSub>
                      </m:num>
                      <m:den>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den>
                    </m:f>
                  </m:oMath>
                </a14:m>
                <a:r>
                  <a:rPr lang="zh-CN" altLang="en-US" sz="2000" dirty="0"/>
                  <a:t>，假设</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和</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都是</a:t>
                </a:r>
                <a14:m>
                  <m:oMath xmlns:m="http://schemas.openxmlformats.org/officeDocument/2006/math">
                    <m:r>
                      <a:rPr lang="en-US" sz="2000" i="1">
                        <a:latin typeface="Cambria Math" panose="02040503050406030204" pitchFamily="18" charset="0"/>
                      </a:rPr>
                      <m:t>𝑝</m:t>
                    </m:r>
                  </m:oMath>
                </a14:m>
                <a:r>
                  <a:rPr lang="zh-CN" altLang="en-US" sz="2000" dirty="0"/>
                  <a:t>维列向量，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begChr m:val="["/>
                        <m:endChr m:val="]"/>
                        <m:ctrlPr>
                          <a:rPr lang="en-CN" sz="2000" i="1">
                            <a:latin typeface="Cambria Math" panose="02040503050406030204" pitchFamily="18" charset="0"/>
                          </a:rPr>
                        </m:ctrlPr>
                      </m:dPr>
                      <m:e>
                        <m:r>
                          <a:rPr lang="en-US" sz="2000" i="1">
                            <a:latin typeface="Cambria Math" panose="02040503050406030204" pitchFamily="18" charset="0"/>
                          </a:rPr>
                          <m:t>𝑖</m:t>
                        </m:r>
                      </m:e>
                    </m:d>
                  </m:oMath>
                </a14:m>
                <a:r>
                  <a:rPr lang="zh-CN" altLang="en-US" sz="2000" dirty="0"/>
                  <a:t>为</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oMath>
                </a14:m>
                <a:r>
                  <a:rPr lang="zh-CN" altLang="en-US" sz="2000" dirty="0"/>
                  <a:t>第</a:t>
                </a:r>
                <a14:m>
                  <m:oMath xmlns:m="http://schemas.openxmlformats.org/officeDocument/2006/math">
                    <m:r>
                      <a:rPr lang="en-US" sz="2000" i="1">
                        <a:latin typeface="Cambria Math" panose="02040503050406030204" pitchFamily="18" charset="0"/>
                      </a:rPr>
                      <m:t>𝑖</m:t>
                    </m:r>
                  </m:oMath>
                </a14:m>
                <a:r>
                  <a:rPr lang="zh-CN" altLang="en-US" sz="2000" dirty="0"/>
                  <a:t>维元素，可进一步写为</a:t>
                </a:r>
                <a:r>
                  <a:rPr lang="en-CN" sz="2000" dirty="0">
                    <a:effectLst/>
                  </a:rPr>
                  <a:t> </a:t>
                </a:r>
                <a:endParaRPr lang="en-CN" sz="2000" dirty="0">
                  <a:latin typeface="+mn-ea"/>
                </a:endParaRPr>
              </a:p>
            </p:txBody>
          </p:sp>
        </mc:Choice>
        <mc:Fallback xmlns="">
          <p:sp>
            <p:nvSpPr>
              <p:cNvPr id="3" name="TextBox 2">
                <a:extLst>
                  <a:ext uri="{FF2B5EF4-FFF2-40B4-BE49-F238E27FC236}">
                    <a16:creationId xmlns:a16="http://schemas.microsoft.com/office/drawing/2014/main" id="{C430D0AD-1178-1F46-8A7C-193EBEDCA64D}"/>
                  </a:ext>
                </a:extLst>
              </p:cNvPr>
              <p:cNvSpPr txBox="1">
                <a:spLocks noRot="1" noChangeAspect="1" noMove="1" noResize="1" noEditPoints="1" noAdjustHandles="1" noChangeArrowheads="1" noChangeShapeType="1" noTextEdit="1"/>
              </p:cNvSpPr>
              <p:nvPr/>
            </p:nvSpPr>
            <p:spPr>
              <a:xfrm>
                <a:off x="132523" y="2700646"/>
                <a:ext cx="11780339" cy="583045"/>
              </a:xfrm>
              <a:prstGeom prst="rect">
                <a:avLst/>
              </a:prstGeom>
              <a:blipFill>
                <a:blip r:embed="rId4"/>
                <a:stretch>
                  <a:fillRect l="-53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F5886F6-3059-664C-912A-D574E392CFC7}"/>
                  </a:ext>
                </a:extLst>
              </p:cNvPr>
              <p:cNvSpPr txBox="1"/>
              <p:nvPr/>
            </p:nvSpPr>
            <p:spPr>
              <a:xfrm>
                <a:off x="225288" y="3830590"/>
                <a:ext cx="4097019" cy="582339"/>
              </a:xfrm>
              <a:prstGeom prst="rect">
                <a:avLst/>
              </a:prstGeom>
              <a:noFill/>
            </p:spPr>
            <p:txBody>
              <a:bodyPr wrap="none" rtlCol="0">
                <a:spAutoFit/>
              </a:bodyPr>
              <a:lstStyle/>
              <a:p>
                <a14:m>
                  <m:oMath xmlns:m="http://schemas.openxmlformats.org/officeDocument/2006/math">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p>
                      <m:sSupPr>
                        <m:ctrlPr>
                          <a:rPr lang="en-CN" sz="2400" i="1">
                            <a:latin typeface="Cambria Math" panose="02040503050406030204" pitchFamily="18" charset="0"/>
                          </a:rPr>
                        </m:ctrlPr>
                      </m:sSupPr>
                      <m:e>
                        <m:d>
                          <m:dPr>
                            <m:begChr m:val="["/>
                            <m:endChr m:val="]"/>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1</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altLang="zh-CN" sz="2400" b="0" i="1" smtClean="0">
                                    <a:latin typeface="Cambria Math" panose="02040503050406030204" pitchFamily="18" charset="0"/>
                                  </a:rPr>
                                  <m:t>𝑝</m:t>
                                </m:r>
                              </m:e>
                            </m:d>
                          </m:e>
                        </m:d>
                      </m:e>
                      <m:sup>
                        <m:r>
                          <a:rPr lang="en-US" sz="2400" i="1">
                            <a:latin typeface="Cambria Math" panose="02040503050406030204" pitchFamily="18" charset="0"/>
                          </a:rPr>
                          <m:t>𝑇</m:t>
                        </m:r>
                      </m:sup>
                    </m:sSup>
                  </m:oMath>
                </a14:m>
                <a:r>
                  <a:rPr lang="en-CN" sz="2400" dirty="0">
                    <a:effectLst/>
                  </a:rPr>
                  <a:t> </a:t>
                </a:r>
                <a:endParaRPr lang="en-CN" sz="2400" dirty="0">
                  <a:latin typeface="+mn-ea"/>
                </a:endParaRPr>
              </a:p>
            </p:txBody>
          </p:sp>
        </mc:Choice>
        <mc:Fallback xmlns="">
          <p:sp>
            <p:nvSpPr>
              <p:cNvPr id="5" name="TextBox 4">
                <a:extLst>
                  <a:ext uri="{FF2B5EF4-FFF2-40B4-BE49-F238E27FC236}">
                    <a16:creationId xmlns:a16="http://schemas.microsoft.com/office/drawing/2014/main" id="{7F5886F6-3059-664C-912A-D574E392CFC7}"/>
                  </a:ext>
                </a:extLst>
              </p:cNvPr>
              <p:cNvSpPr txBox="1">
                <a:spLocks noRot="1" noChangeAspect="1" noMove="1" noResize="1" noEditPoints="1" noAdjustHandles="1" noChangeArrowheads="1" noChangeShapeType="1" noTextEdit="1"/>
              </p:cNvSpPr>
              <p:nvPr/>
            </p:nvSpPr>
            <p:spPr>
              <a:xfrm>
                <a:off x="225288" y="3830590"/>
                <a:ext cx="4097019" cy="582339"/>
              </a:xfrm>
              <a:prstGeom prst="rect">
                <a:avLst/>
              </a:prstGeom>
              <a:blipFill>
                <a:blip r:embed="rId5"/>
                <a:stretch>
                  <a:fillRect l="-309" b="-425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BCA4741D-F4C4-C44B-8B1B-36098FC360D4}"/>
                  </a:ext>
                </a:extLst>
              </p:cNvPr>
              <p:cNvSpPr txBox="1"/>
              <p:nvPr/>
            </p:nvSpPr>
            <p:spPr>
              <a:xfrm>
                <a:off x="2772692" y="3429326"/>
                <a:ext cx="10355569" cy="1525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1</m:t>
                                        </m:r>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1">
                                      <a:latin typeface="Cambria Math" panose="02040503050406030204" pitchFamily="18" charset="0"/>
                                    </a:rPr>
                                    <m:t>𝑝</m:t>
                                  </m:r>
                                </m:e>
                              </m:d>
                            </m:e>
                          </m:eqArr>
                        </m:e>
                      </m:d>
                      <m:r>
                        <a:rPr lang="en-CN" sz="2400" i="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eqArr>
                        </m:e>
                      </m:d>
                    </m:oMath>
                  </m:oMathPara>
                </a14:m>
                <a:endParaRPr lang="en-CN" sz="2400" dirty="0"/>
              </a:p>
            </p:txBody>
          </p:sp>
        </mc:Choice>
        <mc:Fallback xmlns="">
          <p:sp>
            <p:nvSpPr>
              <p:cNvPr id="135" name="TextBox 134">
                <a:extLst>
                  <a:ext uri="{FF2B5EF4-FFF2-40B4-BE49-F238E27FC236}">
                    <a16:creationId xmlns:a16="http://schemas.microsoft.com/office/drawing/2014/main" id="{BCA4741D-F4C4-C44B-8B1B-36098FC360D4}"/>
                  </a:ext>
                </a:extLst>
              </p:cNvPr>
              <p:cNvSpPr txBox="1">
                <a:spLocks noRot="1" noChangeAspect="1" noMove="1" noResize="1" noEditPoints="1" noAdjustHandles="1" noChangeArrowheads="1" noChangeShapeType="1" noTextEdit="1"/>
              </p:cNvSpPr>
              <p:nvPr/>
            </p:nvSpPr>
            <p:spPr>
              <a:xfrm>
                <a:off x="2772692" y="3429326"/>
                <a:ext cx="10355569" cy="1525610"/>
              </a:xfrm>
              <a:prstGeom prst="rect">
                <a:avLst/>
              </a:prstGeom>
              <a:blipFill>
                <a:blip r:embed="rId6"/>
                <a:stretch>
                  <a:fillRect b="-578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13EA43-48AB-CF49-8820-EF725EBA15C4}"/>
                  </a:ext>
                </a:extLst>
              </p:cNvPr>
              <p:cNvSpPr txBox="1"/>
              <p:nvPr/>
            </p:nvSpPr>
            <p:spPr>
              <a:xfrm>
                <a:off x="683669" y="5356200"/>
                <a:ext cx="8806513" cy="832216"/>
              </a:xfrm>
              <a:prstGeom prst="rect">
                <a:avLst/>
              </a:prstGeom>
              <a:noFill/>
            </p:spPr>
            <p:txBody>
              <a:bodyPr wrap="non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𝑥h</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hh</m:t>
                            </m:r>
                          </m:sub>
                        </m:sSub>
                        <m:sSub>
                          <m:sSubPr>
                            <m:ctrlPr>
                              <a:rPr lang="en-CN" sz="2400" i="1">
                                <a:latin typeface="Cambria Math" panose="02040503050406030204" pitchFamily="18" charset="0"/>
                              </a:rPr>
                            </m:ctrlPr>
                          </m:sSubPr>
                          <m:e>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oMath>
                </a14:m>
                <a:r>
                  <a:rPr lang="zh-CN" altLang="en-US" sz="2400" dirty="0"/>
                  <a:t>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oMath>
                </a14:m>
                <a:r>
                  <a:rPr lang="zh-CN" altLang="en-US" sz="2400" dirty="0"/>
                  <a:t>的第</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维</m:t>
                    </m:r>
                  </m:oMath>
                </a14:m>
                <a:r>
                  <a:rPr lang="zh-CN" altLang="en-US" sz="2400" dirty="0"/>
                  <a:t>值，且为标量。</a:t>
                </a:r>
                <a:endParaRPr lang="en-CN" sz="2400" dirty="0"/>
              </a:p>
              <a:p>
                <a:pPr algn="l"/>
                <a:endParaRPr lang="en-CN" sz="2400" dirty="0">
                  <a:latin typeface="+mn-ea"/>
                </a:endParaRPr>
              </a:p>
            </p:txBody>
          </p:sp>
        </mc:Choice>
        <mc:Fallback xmlns="">
          <p:sp>
            <p:nvSpPr>
              <p:cNvPr id="7" name="TextBox 6">
                <a:extLst>
                  <a:ext uri="{FF2B5EF4-FFF2-40B4-BE49-F238E27FC236}">
                    <a16:creationId xmlns:a16="http://schemas.microsoft.com/office/drawing/2014/main" id="{7113EA43-48AB-CF49-8820-EF725EBA15C4}"/>
                  </a:ext>
                </a:extLst>
              </p:cNvPr>
              <p:cNvSpPr txBox="1">
                <a:spLocks noRot="1" noChangeAspect="1" noMove="1" noResize="1" noEditPoints="1" noAdjustHandles="1" noChangeArrowheads="1" noChangeShapeType="1" noTextEdit="1"/>
              </p:cNvSpPr>
              <p:nvPr/>
            </p:nvSpPr>
            <p:spPr>
              <a:xfrm>
                <a:off x="683669" y="5356200"/>
                <a:ext cx="8806513" cy="832216"/>
              </a:xfrm>
              <a:prstGeom prst="rect">
                <a:avLst/>
              </a:prstGeom>
              <a:blipFill>
                <a:blip r:embed="rId7"/>
                <a:stretch>
                  <a:fillRect l="-1007" t="-4478" r="-14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0B5C752C-E9FC-C5E0-9FF2-E429C5B6DA70}"/>
                  </a:ext>
                </a:extLst>
              </p:cNvPr>
              <p:cNvSpPr txBox="1"/>
              <p:nvPr/>
            </p:nvSpPr>
            <p:spPr>
              <a:xfrm>
                <a:off x="132523" y="2131962"/>
                <a:ext cx="12390782" cy="586892"/>
              </a:xfrm>
              <a:prstGeom prst="rect">
                <a:avLst/>
              </a:prstGeom>
              <a:noFill/>
            </p:spPr>
            <p:txBody>
              <a:bodyPr wrap="square">
                <a:spAutoFit/>
              </a:bodyPr>
              <a:lstStyle/>
              <a:p>
                <a14:m>
                  <m:oMath xmlns:m="http://schemas.openxmlformats.org/officeDocument/2006/math">
                    <m:f>
                      <m:fPr>
                        <m:ctrlPr>
                          <a:rPr lang="en-CN" sz="2000" i="1">
                            <a:latin typeface="Cambria Math" panose="02040503050406030204" pitchFamily="18" charset="0"/>
                          </a:rPr>
                        </m:ctrlPr>
                      </m:fPr>
                      <m:num>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h</m:t>
                            </m:r>
                          </m:e>
                          <m:sub>
                            <m:r>
                              <a:rPr lang="en-US" sz="2000">
                                <a:latin typeface="Cambria Math" panose="02040503050406030204" pitchFamily="18" charset="0"/>
                              </a:rPr>
                              <m:t>𝑘</m:t>
                            </m:r>
                          </m:sub>
                        </m:sSub>
                      </m:num>
                      <m:den>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𝑊</m:t>
                            </m:r>
                          </m:e>
                          <m:sub>
                            <m:r>
                              <a:rPr lang="en-US" sz="2000">
                                <a:latin typeface="Cambria Math" panose="02040503050406030204" pitchFamily="18" charset="0"/>
                              </a:rPr>
                              <m:t>𝜃</m:t>
                            </m:r>
                          </m:sub>
                        </m:sSub>
                      </m:den>
                    </m:f>
                  </m:oMath>
                </a14:m>
                <a:r>
                  <a:rPr lang="zh-CN" sz="2000" dirty="0"/>
                  <a:t>仅表示回传一步的偏导数，可以观察到，求解某一时刻的梯度，需要追溯这个时刻之前所有时刻的信息</a:t>
                </a:r>
                <a:r>
                  <a:rPr lang="en-CN" sz="2000" dirty="0"/>
                  <a:t> </a:t>
                </a:r>
              </a:p>
            </p:txBody>
          </p:sp>
        </mc:Choice>
        <mc:Fallback xmlns="">
          <p:sp>
            <p:nvSpPr>
              <p:cNvPr id="2" name="TextBox 1">
                <a:extLst>
                  <a:ext uri="{FF2B5EF4-FFF2-40B4-BE49-F238E27FC236}">
                    <a16:creationId xmlns:a16="http://schemas.microsoft.com/office/drawing/2014/main" id="{0B5C752C-E9FC-C5E0-9FF2-E429C5B6DA70}"/>
                  </a:ext>
                </a:extLst>
              </p:cNvPr>
              <p:cNvSpPr txBox="1">
                <a:spLocks noRot="1" noChangeAspect="1" noMove="1" noResize="1" noEditPoints="1" noAdjustHandles="1" noChangeArrowheads="1" noChangeShapeType="1" noTextEdit="1"/>
              </p:cNvSpPr>
              <p:nvPr/>
            </p:nvSpPr>
            <p:spPr>
              <a:xfrm>
                <a:off x="132523" y="2131962"/>
                <a:ext cx="12390782" cy="586892"/>
              </a:xfrm>
              <a:prstGeom prst="rect">
                <a:avLst/>
              </a:prstGeom>
              <a:blipFill>
                <a:blip r:embed="rId8"/>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130949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blinds(horizontal)">
                                      <p:cBhvr>
                                        <p:cTn id="22" dur="500"/>
                                        <p:tgtEl>
                                          <p:spTgt spid="1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5" grpId="0"/>
      <p:bldP spid="7"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C430D0AD-1178-1F46-8A7C-193EBEDCA64D}"/>
              </a:ext>
            </a:extLst>
          </p:cNvPr>
          <p:cNvSpPr txBox="1"/>
          <p:nvPr/>
        </p:nvSpPr>
        <p:spPr>
          <a:xfrm>
            <a:off x="993913" y="2129859"/>
            <a:ext cx="10992256" cy="400110"/>
          </a:xfrm>
          <a:prstGeom prst="rect">
            <a:avLst/>
          </a:prstGeom>
          <a:noFill/>
        </p:spPr>
        <p:txBody>
          <a:bodyPr wrap="square" rtlCol="0">
            <a:spAutoFit/>
          </a:bodyPr>
          <a:lstStyle/>
          <a:p>
            <a:r>
              <a:rPr lang="en-US" sz="2000" dirty="0" err="1"/>
              <a:t>进一步求导可得</a:t>
            </a:r>
            <a:r>
              <a:rPr lang="zh-CN" altLang="en-US" sz="2000" dirty="0"/>
              <a:t>：</a:t>
            </a:r>
            <a:endParaRPr lang="en-CN" sz="2000" dirty="0">
              <a:latin typeface="+mn-ea"/>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372C954-AECD-37B7-22C1-3339D37B9844}"/>
                  </a:ext>
                </a:extLst>
              </p:cNvPr>
              <p:cNvSpPr txBox="1"/>
              <p:nvPr/>
            </p:nvSpPr>
            <p:spPr>
              <a:xfrm>
                <a:off x="2871600" y="2687921"/>
                <a:ext cx="8170442" cy="881716"/>
              </a:xfrm>
              <a:prstGeom prst="rect">
                <a:avLst/>
              </a:prstGeom>
              <a:no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sSup>
                      <m:sSupPr>
                        <m:ctrlPr>
                          <a:rPr lang="en-CN" sz="2800" i="1">
                            <a:latin typeface="Cambria Math" panose="02040503050406030204" pitchFamily="18" charset="0"/>
                          </a:rPr>
                        </m:ctrlPr>
                      </m:sSupPr>
                      <m:e>
                        <m:d>
                          <m:dPr>
                            <m:begChr m:val="["/>
                            <m:endChr m:val="]"/>
                            <m:ctrlPr>
                              <a:rPr lang="en-CN" sz="2800" i="1">
                                <a:latin typeface="Cambria Math" panose="02040503050406030204" pitchFamily="18" charset="0"/>
                              </a:rPr>
                            </m:ctrlPr>
                          </m:dPr>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1</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2</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𝑝</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e>
                        </m:d>
                      </m:e>
                      <m:sup>
                        <m:r>
                          <a:rPr lang="en-US" sz="2800" i="1">
                            <a:latin typeface="Cambria Math" panose="02040503050406030204" pitchFamily="18" charset="0"/>
                          </a:rPr>
                          <m:t>𝑇</m:t>
                        </m:r>
                      </m:sup>
                    </m:sSup>
                  </m:oMath>
                </a14:m>
                <a:r>
                  <a:rPr lang="en-CN" sz="2800" dirty="0">
                    <a:effectLst/>
                  </a:rPr>
                  <a:t> </a:t>
                </a:r>
                <a:endParaRPr lang="en-CN" sz="2800" dirty="0">
                  <a:latin typeface="+mn-ea"/>
                </a:endParaRPr>
              </a:p>
            </p:txBody>
          </p:sp>
        </mc:Choice>
        <mc:Fallback xmlns="">
          <p:sp>
            <p:nvSpPr>
              <p:cNvPr id="6" name="TextBox 5">
                <a:extLst>
                  <a:ext uri="{FF2B5EF4-FFF2-40B4-BE49-F238E27FC236}">
                    <a16:creationId xmlns:a16="http://schemas.microsoft.com/office/drawing/2014/main" id="{2372C954-AECD-37B7-22C1-3339D37B9844}"/>
                  </a:ext>
                </a:extLst>
              </p:cNvPr>
              <p:cNvSpPr txBox="1">
                <a:spLocks noRot="1" noChangeAspect="1" noMove="1" noResize="1" noEditPoints="1" noAdjustHandles="1" noChangeArrowheads="1" noChangeShapeType="1" noTextEdit="1"/>
              </p:cNvSpPr>
              <p:nvPr/>
            </p:nvSpPr>
            <p:spPr>
              <a:xfrm>
                <a:off x="2871600" y="2687921"/>
                <a:ext cx="8170442" cy="881716"/>
              </a:xfrm>
              <a:prstGeom prst="rect">
                <a:avLst/>
              </a:prstGeom>
              <a:blipFill>
                <a:blip r:embed="rId4"/>
                <a:stretch>
                  <a:fillRect l="-155" r="-2950" b="-140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5BA48C9-EED6-C356-F7AA-82B6F314757B}"/>
                  </a:ext>
                </a:extLst>
              </p:cNvPr>
              <p:cNvSpPr txBox="1"/>
              <p:nvPr/>
            </p:nvSpPr>
            <p:spPr>
              <a:xfrm>
                <a:off x="2545208" y="3678209"/>
                <a:ext cx="6098146" cy="1598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e>
                                </m:m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e>
                          </m:eqArr>
                        </m:e>
                      </m:d>
                    </m:oMath>
                  </m:oMathPara>
                </a14:m>
                <a:endParaRPr lang="en-CN" sz="2400" dirty="0"/>
              </a:p>
            </p:txBody>
          </p:sp>
        </mc:Choice>
        <mc:Fallback xmlns="">
          <p:sp>
            <p:nvSpPr>
              <p:cNvPr id="8" name="TextBox 7">
                <a:extLst>
                  <a:ext uri="{FF2B5EF4-FFF2-40B4-BE49-F238E27FC236}">
                    <a16:creationId xmlns:a16="http://schemas.microsoft.com/office/drawing/2014/main" id="{D5BA48C9-EED6-C356-F7AA-82B6F314757B}"/>
                  </a:ext>
                </a:extLst>
              </p:cNvPr>
              <p:cNvSpPr txBox="1">
                <a:spLocks noRot="1" noChangeAspect="1" noMove="1" noResize="1" noEditPoints="1" noAdjustHandles="1" noChangeArrowheads="1" noChangeShapeType="1" noTextEdit="1"/>
              </p:cNvSpPr>
              <p:nvPr/>
            </p:nvSpPr>
            <p:spPr>
              <a:xfrm>
                <a:off x="2545208" y="3678209"/>
                <a:ext cx="6098146" cy="1598707"/>
              </a:xfrm>
              <a:prstGeom prst="rect">
                <a:avLst/>
              </a:prstGeom>
              <a:blipFill>
                <a:blip r:embed="rId5"/>
                <a:stretch>
                  <a:fillRect b="-4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9442B9E-0232-F276-9A69-EED384C783C7}"/>
                  </a:ext>
                </a:extLst>
              </p:cNvPr>
              <p:cNvSpPr txBox="1"/>
              <p:nvPr/>
            </p:nvSpPr>
            <p:spPr>
              <a:xfrm>
                <a:off x="1941490" y="5385488"/>
                <a:ext cx="6098146" cy="464101"/>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oMath>
                  </m:oMathPara>
                </a14:m>
                <a:endParaRPr lang="en-CN" sz="2400" dirty="0"/>
              </a:p>
            </p:txBody>
          </p:sp>
        </mc:Choice>
        <mc:Fallback xmlns="">
          <p:sp>
            <p:nvSpPr>
              <p:cNvPr id="9" name="TextBox 8">
                <a:extLst>
                  <a:ext uri="{FF2B5EF4-FFF2-40B4-BE49-F238E27FC236}">
                    <a16:creationId xmlns:a16="http://schemas.microsoft.com/office/drawing/2014/main" id="{09442B9E-0232-F276-9A69-EED384C783C7}"/>
                  </a:ext>
                </a:extLst>
              </p:cNvPr>
              <p:cNvSpPr txBox="1">
                <a:spLocks noRot="1" noChangeAspect="1" noMove="1" noResize="1" noEditPoints="1" noAdjustHandles="1" noChangeArrowheads="1" noChangeShapeType="1" noTextEdit="1"/>
              </p:cNvSpPr>
              <p:nvPr/>
            </p:nvSpPr>
            <p:spPr>
              <a:xfrm>
                <a:off x="1941490" y="5385488"/>
                <a:ext cx="6098146" cy="464101"/>
              </a:xfrm>
              <a:prstGeom prst="rect">
                <a:avLst/>
              </a:prstGeom>
              <a:blipFill>
                <a:blip r:embed="rId6"/>
                <a:stretch>
                  <a:fillRect b="-1842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A1B0459-6124-099B-0FC9-117F5EF53EDD}"/>
                  </a:ext>
                </a:extLst>
              </p:cNvPr>
              <p:cNvSpPr txBox="1"/>
              <p:nvPr/>
            </p:nvSpPr>
            <p:spPr>
              <a:xfrm>
                <a:off x="837127" y="5904861"/>
                <a:ext cx="6599692" cy="421910"/>
              </a:xfrm>
              <a:prstGeom prst="rect">
                <a:avLst/>
              </a:prstGeom>
              <a:noFill/>
            </p:spPr>
            <p:txBody>
              <a:bodyPr wrap="none" rtlCol="0">
                <a:spAutoFit/>
              </a:bodyPr>
              <a:lstStyle/>
              <a:p>
                <a:r>
                  <a:rPr lang="zh-CN" altLang="en-US" dirty="0"/>
                  <a:t>其中</a:t>
                </a:r>
                <a14:m>
                  <m:oMath xmlns:m="http://schemas.openxmlformats.org/officeDocument/2006/math">
                    <m:r>
                      <a:rPr lang="en-US" i="1">
                        <a:latin typeface="Cambria Math" panose="02040503050406030204" pitchFamily="18" charset="0"/>
                      </a:rPr>
                      <m:t>𝑑𝑖𝑎𝑔</m:t>
                    </m:r>
                    <m:d>
                      <m:dPr>
                        <m:begChr m:val="["/>
                        <m:endChr m:val="]"/>
                        <m:ctrlPr>
                          <a:rPr lang="en-CN" i="1">
                            <a:latin typeface="Cambria Math" panose="02040503050406030204" pitchFamily="18" charset="0"/>
                          </a:rPr>
                        </m:ctrlPr>
                      </m:dPr>
                      <m:e>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e>
                    </m:d>
                  </m:oMath>
                </a14:m>
                <a:r>
                  <a:rPr lang="zh-CN" altLang="en-US" dirty="0"/>
                  <a:t>为对角阵，其对角元素为</a:t>
                </a:r>
                <a14:m>
                  <m:oMath xmlns:m="http://schemas.openxmlformats.org/officeDocument/2006/math">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d>
                      <m:dPr>
                        <m:begChr m:val="["/>
                        <m:endChr m:val="]"/>
                        <m:ctrlPr>
                          <a:rPr lang="en-CN" i="1">
                            <a:latin typeface="Cambria Math" panose="02040503050406030204" pitchFamily="18" charset="0"/>
                          </a:rPr>
                        </m:ctrlPr>
                      </m:dPr>
                      <m:e>
                        <m:r>
                          <a:rPr lang="en-US" i="1">
                            <a:latin typeface="Cambria Math" panose="02040503050406030204" pitchFamily="18" charset="0"/>
                          </a:rPr>
                          <m:t>𝑖</m:t>
                        </m:r>
                      </m:e>
                    </m:d>
                  </m:oMath>
                </a14:m>
                <a:r>
                  <a:rPr lang="zh-CN" altLang="en-US" dirty="0"/>
                  <a:t>。</a:t>
                </a:r>
                <a:endParaRPr lang="en-CN" dirty="0">
                  <a:latin typeface="+mn-ea"/>
                </a:endParaRPr>
              </a:p>
            </p:txBody>
          </p:sp>
        </mc:Choice>
        <mc:Fallback xmlns="">
          <p:sp>
            <p:nvSpPr>
              <p:cNvPr id="10" name="TextBox 9">
                <a:extLst>
                  <a:ext uri="{FF2B5EF4-FFF2-40B4-BE49-F238E27FC236}">
                    <a16:creationId xmlns:a16="http://schemas.microsoft.com/office/drawing/2014/main" id="{2A1B0459-6124-099B-0FC9-117F5EF53EDD}"/>
                  </a:ext>
                </a:extLst>
              </p:cNvPr>
              <p:cNvSpPr txBox="1">
                <a:spLocks noRot="1" noChangeAspect="1" noMove="1" noResize="1" noEditPoints="1" noAdjustHandles="1" noChangeArrowheads="1" noChangeShapeType="1" noTextEdit="1"/>
              </p:cNvSpPr>
              <p:nvPr/>
            </p:nvSpPr>
            <p:spPr>
              <a:xfrm>
                <a:off x="837127" y="5904861"/>
                <a:ext cx="6599692" cy="421910"/>
              </a:xfrm>
              <a:prstGeom prst="rect">
                <a:avLst/>
              </a:prstGeom>
              <a:blipFill>
                <a:blip r:embed="rId7"/>
                <a:stretch>
                  <a:fillRect l="-768" t="-8824" r="-576" b="-5882"/>
                </a:stretch>
              </a:blipFill>
            </p:spPr>
            <p:txBody>
              <a:bodyPr/>
              <a:lstStyle/>
              <a:p>
                <a:r>
                  <a:rPr lang="en-CN">
                    <a:noFill/>
                  </a:rPr>
                  <a:t> </a:t>
                </a:r>
              </a:p>
            </p:txBody>
          </p:sp>
        </mc:Fallback>
      </mc:AlternateContent>
    </p:spTree>
    <p:extLst>
      <p:ext uri="{BB962C8B-B14F-4D97-AF65-F5344CB8AC3E}">
        <p14:creationId xmlns:p14="http://schemas.microsoft.com/office/powerpoint/2010/main" val="15644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animBg="1"/>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xmlns="">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80E33AC-8141-5FDE-2743-CBDE987DF7EC}"/>
                  </a:ext>
                </a:extLst>
              </p:cNvPr>
              <p:cNvSpPr txBox="1"/>
              <p:nvPr/>
            </p:nvSpPr>
            <p:spPr>
              <a:xfrm>
                <a:off x="814946" y="2491973"/>
                <a:ext cx="7533924" cy="581057"/>
              </a:xfrm>
              <a:prstGeom prst="rect">
                <a:avLst/>
              </a:prstGeom>
              <a:noFill/>
            </p:spPr>
            <p:txBody>
              <a:bodyPr wrap="square">
                <a:spAutoFit/>
              </a:bodyPr>
              <a:lstStyle/>
              <a:p>
                <a:pPr>
                  <a:lnSpc>
                    <a:spcPct val="150000"/>
                  </a:lnSpc>
                  <a:spcBef>
                    <a:spcPts val="900"/>
                  </a:spcBef>
                  <a:spcAft>
                    <a:spcPts val="900"/>
                  </a:spcAft>
                </a:pPr>
                <a:r>
                  <a:rPr lang="zh-CN" sz="2400" dirty="0">
                    <a:effectLst/>
                    <a:latin typeface="+mj-ea"/>
                    <a:ea typeface="+mj-ea"/>
                    <a:cs typeface="Times New Roman" panose="02020603050405020304" pitchFamily="18" charset="0"/>
                  </a:rPr>
                  <a:t>将上式带入到对于网络权重</a:t>
                </a:r>
                <a14:m>
                  <m:oMath xmlns:m="http://schemas.openxmlformats.org/officeDocument/2006/math">
                    <m:sSub>
                      <m:sSubPr>
                        <m:ctrlPr>
                          <a:rPr lang="en-CN" sz="2400" i="1">
                            <a:effectLst/>
                            <a:latin typeface="Cambria Math" panose="02040503050406030204" pitchFamily="18" charset="0"/>
                            <a:ea typeface="+mj-ea"/>
                            <a:cs typeface="Times New Roman" panose="02020603050405020304" pitchFamily="18" charset="0"/>
                          </a:rPr>
                        </m:ctrlPr>
                      </m:sSubPr>
                      <m:e>
                        <m:r>
                          <a:rPr lang="en-US" sz="2400" i="1">
                            <a:effectLst/>
                            <a:latin typeface="Cambria Math" panose="02040503050406030204" pitchFamily="18" charset="0"/>
                            <a:ea typeface="+mj-ea"/>
                            <a:cs typeface="Times New Roman" panose="02020603050405020304" pitchFamily="18" charset="0"/>
                          </a:rPr>
                          <m:t>𝑊</m:t>
                        </m:r>
                      </m:e>
                      <m:sub>
                        <m:r>
                          <a:rPr lang="en-US" sz="2400" i="1">
                            <a:effectLst/>
                            <a:latin typeface="Cambria Math" panose="02040503050406030204" pitchFamily="18" charset="0"/>
                            <a:ea typeface="+mj-ea"/>
                            <a:cs typeface="Times New Roman" panose="02020603050405020304" pitchFamily="18" charset="0"/>
                          </a:rPr>
                          <m:t>𝜃</m:t>
                        </m:r>
                      </m:sub>
                    </m:sSub>
                  </m:oMath>
                </a14:m>
                <a:r>
                  <a:rPr lang="zh-CN" sz="2400" dirty="0">
                    <a:effectLst/>
                    <a:latin typeface="+mj-ea"/>
                    <a:ea typeface="+mj-ea"/>
                    <a:cs typeface="Times New Roman" panose="02020603050405020304" pitchFamily="18" charset="0"/>
                  </a:rPr>
                  <a:t>的梯度公式中，可得</a:t>
                </a:r>
                <a:endParaRPr lang="en-CN" sz="2400" dirty="0">
                  <a:effectLst/>
                  <a:latin typeface="+mj-ea"/>
                  <a:ea typeface="+mj-ea"/>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380E33AC-8141-5FDE-2743-CBDE987DF7EC}"/>
                  </a:ext>
                </a:extLst>
              </p:cNvPr>
              <p:cNvSpPr txBox="1">
                <a:spLocks noRot="1" noChangeAspect="1" noMove="1" noResize="1" noEditPoints="1" noAdjustHandles="1" noChangeArrowheads="1" noChangeShapeType="1" noTextEdit="1"/>
              </p:cNvSpPr>
              <p:nvPr/>
            </p:nvSpPr>
            <p:spPr>
              <a:xfrm>
                <a:off x="814946" y="2491973"/>
                <a:ext cx="7533924" cy="581057"/>
              </a:xfrm>
              <a:prstGeom prst="rect">
                <a:avLst/>
              </a:prstGeom>
              <a:blipFill>
                <a:blip r:embed="rId4"/>
                <a:stretch>
                  <a:fillRect l="-1347" b="-239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4DD6D49-2062-3D8E-4AD9-6C2811E4D931}"/>
                  </a:ext>
                </a:extLst>
              </p:cNvPr>
              <p:cNvSpPr txBox="1"/>
              <p:nvPr/>
            </p:nvSpPr>
            <p:spPr>
              <a:xfrm>
                <a:off x="1669774" y="3230827"/>
                <a:ext cx="9607826" cy="1281376"/>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CN" sz="2400" smtClean="0">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𝑡</m:t>
                          </m:r>
                          <m:r>
                            <a:rPr lang="en-CN" sz="2400" i="0">
                              <a:latin typeface="Cambria Math" panose="02040503050406030204" pitchFamily="18" charset="0"/>
                            </a:rPr>
                            <m:t>=1</m:t>
                          </m:r>
                        </m:sub>
                        <m:sup>
                          <m:r>
                            <a:rPr lang="en-CN"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𝐸</m:t>
                                      </m:r>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den>
                              </m:f>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𝜃</m:t>
                                      </m:r>
                                    </m:sub>
                                  </m:sSub>
                                </m:den>
                              </m:f>
                              <m:d>
                                <m:dPr>
                                  <m:ctrlPr>
                                    <a:rPr lang="en-CN" sz="2400" i="1">
                                      <a:latin typeface="Cambria Math" panose="02040503050406030204" pitchFamily="18" charset="0"/>
                                    </a:rPr>
                                  </m:ctrlPr>
                                </m:dPr>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0">
                                          <a:latin typeface="Cambria Math" panose="02040503050406030204" pitchFamily="18" charset="0"/>
                                        </a:rPr>
                                        <m:t>=</m:t>
                                      </m:r>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𝑗</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𝑗</m:t>
                                                  </m:r>
                                                  <m:r>
                                                    <a:rPr lang="en-CN" sz="2400" i="0">
                                                      <a:latin typeface="Cambria Math" panose="02040503050406030204" pitchFamily="18" charset="0"/>
                                                    </a:rPr>
                                                    <m:t>−1</m:t>
                                                  </m:r>
                                                </m:sub>
                                              </m:sSub>
                                            </m:e>
                                          </m:d>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e>
                                  </m:nary>
                                </m:e>
                              </m:d>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𝑘</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𝜃</m:t>
                                      </m:r>
                                    </m:sub>
                                  </m:sSub>
                                </m:den>
                              </m:f>
                            </m:e>
                          </m:nary>
                        </m:e>
                      </m:nary>
                    </m:oMath>
                  </m:oMathPara>
                </a14:m>
                <a:endParaRPr lang="en-CN" sz="2400" dirty="0"/>
              </a:p>
            </p:txBody>
          </p:sp>
        </mc:Choice>
        <mc:Fallback xmlns="">
          <p:sp>
            <p:nvSpPr>
              <p:cNvPr id="5" name="TextBox 4">
                <a:extLst>
                  <a:ext uri="{FF2B5EF4-FFF2-40B4-BE49-F238E27FC236}">
                    <a16:creationId xmlns:a16="http://schemas.microsoft.com/office/drawing/2014/main" id="{A4DD6D49-2062-3D8E-4AD9-6C2811E4D931}"/>
                  </a:ext>
                </a:extLst>
              </p:cNvPr>
              <p:cNvSpPr txBox="1">
                <a:spLocks noRot="1" noChangeAspect="1" noMove="1" noResize="1" noEditPoints="1" noAdjustHandles="1" noChangeArrowheads="1" noChangeShapeType="1" noTextEdit="1"/>
              </p:cNvSpPr>
              <p:nvPr/>
            </p:nvSpPr>
            <p:spPr>
              <a:xfrm>
                <a:off x="1669774" y="3230827"/>
                <a:ext cx="9607826" cy="1281376"/>
              </a:xfrm>
              <a:prstGeom prst="rect">
                <a:avLst/>
              </a:prstGeom>
              <a:blipFill>
                <a:blip r:embed="rId5"/>
                <a:stretch>
                  <a:fillRect t="-85294" b="-132353"/>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D25373A0-9F9E-42CB-BF28-C690267AA693}"/>
              </a:ext>
            </a:extLst>
          </p:cNvPr>
          <p:cNvSpPr txBox="1"/>
          <p:nvPr/>
        </p:nvSpPr>
        <p:spPr>
          <a:xfrm>
            <a:off x="722181" y="4965948"/>
            <a:ext cx="6324167" cy="954107"/>
          </a:xfrm>
          <a:prstGeom prst="rect">
            <a:avLst/>
          </a:prstGeom>
          <a:noFill/>
        </p:spPr>
        <p:txBody>
          <a:bodyPr wrap="none" rtlCol="0">
            <a:spAutoFit/>
          </a:bodyPr>
          <a:lstStyle/>
          <a:p>
            <a:r>
              <a:rPr lang="en-US" sz="2800" dirty="0"/>
              <a:t>RNN</a:t>
            </a:r>
            <a:r>
              <a:rPr lang="zh-CN" altLang="en-US" sz="2800" dirty="0"/>
              <a:t>通过上式实现沿时间的反向传播。</a:t>
            </a:r>
            <a:endParaRPr lang="en-CN" sz="2800" dirty="0"/>
          </a:p>
          <a:p>
            <a:pPr algn="l"/>
            <a:endParaRPr lang="en-CN" sz="2800" dirty="0">
              <a:latin typeface="+mn-ea"/>
            </a:endParaRPr>
          </a:p>
        </p:txBody>
      </p:sp>
    </p:spTree>
    <p:extLst>
      <p:ext uri="{BB962C8B-B14F-4D97-AF65-F5344CB8AC3E}">
        <p14:creationId xmlns:p14="http://schemas.microsoft.com/office/powerpoint/2010/main" val="2780770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6F90E6C-ED5D-DC95-8BA3-F8BC969F4FF5}"/>
                  </a:ext>
                </a:extLst>
              </p:cNvPr>
              <p:cNvSpPr txBox="1"/>
              <p:nvPr/>
            </p:nvSpPr>
            <p:spPr>
              <a:xfrm>
                <a:off x="599629" y="1100776"/>
                <a:ext cx="10992742" cy="585673"/>
              </a:xfrm>
              <a:prstGeom prst="rect">
                <a:avLst/>
              </a:prstGeom>
              <a:noFill/>
            </p:spPr>
            <p:txBody>
              <a:bodyPr wrap="square">
                <a:spAutoFit/>
              </a:bodyPr>
              <a:lstStyle/>
              <a:p>
                <a:pPr>
                  <a:lnSpc>
                    <a:spcPct val="150000"/>
                  </a:lnSpc>
                  <a:spcBef>
                    <a:spcPts val="900"/>
                  </a:spcBef>
                  <a:spcAft>
                    <a:spcPts val="900"/>
                  </a:spcAft>
                </a:pPr>
                <a:r>
                  <a:rPr lang="zh-CN" altLang="en-CN" sz="2400" dirty="0">
                    <a:solidFill>
                      <a:schemeClr val="accent1"/>
                    </a:solidFill>
                    <a:effectLst/>
                    <a:latin typeface="+mj-ea"/>
                    <a:ea typeface="+mj-ea"/>
                    <a:cs typeface="Times New Roman" panose="02020603050405020304" pitchFamily="18" charset="0"/>
                  </a:rPr>
                  <a:t>测试</a:t>
                </a:r>
                <a:r>
                  <a:rPr lang="zh-CN" altLang="en-US" sz="2400" dirty="0">
                    <a:effectLst/>
                    <a:latin typeface="+mj-ea"/>
                    <a:ea typeface="+mj-ea"/>
                    <a:cs typeface="Times New Roman" panose="02020603050405020304" pitchFamily="18" charset="0"/>
                  </a:rPr>
                  <a:t>：下面</a:t>
                </a:r>
                <a:r>
                  <a:rPr lang="en-US" altLang="zh-CN" sz="2400" dirty="0">
                    <a:latin typeface="+mj-ea"/>
                    <a:ea typeface="+mj-ea"/>
                    <a:cs typeface="Times New Roman" panose="02020603050405020304" pitchFamily="18" charset="0"/>
                  </a:rPr>
                  <a:t>RNN</a:t>
                </a:r>
                <a:r>
                  <a:rPr lang="zh-CN" altLang="en-US" sz="2400" dirty="0">
                    <a:latin typeface="+mj-ea"/>
                    <a:ea typeface="+mj-ea"/>
                    <a:cs typeface="Times New Roman" panose="02020603050405020304" pitchFamily="18" charset="0"/>
                  </a:rPr>
                  <a:t>结构的</a:t>
                </a:r>
                <a:r>
                  <a:rPr lang="zh-CN" altLang="en-US" sz="2400" dirty="0"/>
                  <a:t>损失函数</a:t>
                </a:r>
                <a14:m>
                  <m:oMath xmlns:m="http://schemas.openxmlformats.org/officeDocument/2006/math">
                    <m:r>
                      <a:rPr lang="en-US" sz="2400" i="1">
                        <a:latin typeface="Cambria Math" panose="02040503050406030204" pitchFamily="18" charset="0"/>
                      </a:rPr>
                      <m:t>𝐸</m:t>
                    </m:r>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4</m:t>
                        </m:r>
                      </m:sup>
                      <m:e>
                        <m:sSub>
                          <m:sSubPr>
                            <m:ctrlPr>
                              <a:rPr lang="en-US" sz="2400" i="1" smtClean="0">
                                <a:latin typeface="Cambria Math" panose="02040503050406030204" pitchFamily="18" charset="0"/>
                              </a:rPr>
                            </m:ctrlPr>
                          </m:sSubPr>
                          <m:e>
                            <m:r>
                              <m:rPr>
                                <m:sty m:val="p"/>
                              </m:rPr>
                              <a:rPr lang="en-US" sz="2400" i="1">
                                <a:latin typeface="Cambria Math" panose="02040503050406030204" pitchFamily="18" charset="0"/>
                              </a:rPr>
                              <m:t>E</m:t>
                            </m:r>
                          </m:e>
                          <m:sub>
                            <m:r>
                              <m:rPr>
                                <m:sty m:val="p"/>
                              </m:rPr>
                              <a:rPr lang="en-US" sz="2400" i="1">
                                <a:latin typeface="Cambria Math" panose="02040503050406030204" pitchFamily="18" charset="0"/>
                              </a:rPr>
                              <m:t>t</m:t>
                            </m:r>
                          </m:sub>
                        </m:sSub>
                      </m:e>
                    </m:nary>
                  </m:oMath>
                </a14:m>
                <a:r>
                  <a:rPr lang="zh-CN" altLang="en-US" sz="2400" dirty="0">
                    <a:effectLst/>
                    <a:latin typeface="+mj-ea"/>
                    <a:ea typeface="+mj-ea"/>
                    <a:cs typeface="Times New Roman" panose="02020603050405020304" pitchFamily="18" charset="0"/>
                  </a:rPr>
                  <a:t>，请写出</a:t>
                </a:r>
                <a14:m>
                  <m:oMath xmlns:m="http://schemas.openxmlformats.org/officeDocument/2006/math">
                    <m:r>
                      <a:rPr lang="en-US" sz="2400" i="1">
                        <a:latin typeface="Cambria Math" panose="02040503050406030204" pitchFamily="18" charset="0"/>
                      </a:rPr>
                      <m:t>𝐸</m:t>
                    </m:r>
                  </m:oMath>
                </a14:m>
                <a:r>
                  <a:rPr lang="zh-CN" altLang="en-US" sz="2400" dirty="0"/>
                  <a:t>对于网络权重</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oMath>
                </a14:m>
                <a:r>
                  <a:rPr lang="zh-CN" altLang="en-US" sz="2400" dirty="0"/>
                  <a:t>的梯度</a:t>
                </a:r>
                <a:endParaRPr lang="en-CN" sz="2400" dirty="0">
                  <a:effectLst/>
                  <a:latin typeface="+mj-ea"/>
                  <a:ea typeface="+mj-ea"/>
                  <a:cs typeface="Times New Roman" panose="02020603050405020304" pitchFamily="18" charset="0"/>
                </a:endParaRPr>
              </a:p>
            </p:txBody>
          </p:sp>
        </mc:Choice>
        <mc:Fallback xmlns="">
          <p:sp>
            <p:nvSpPr>
              <p:cNvPr id="3" name="TextBox 2">
                <a:extLst>
                  <a:ext uri="{FF2B5EF4-FFF2-40B4-BE49-F238E27FC236}">
                    <a16:creationId xmlns:a16="http://schemas.microsoft.com/office/drawing/2014/main" id="{16F90E6C-ED5D-DC95-8BA3-F8BC969F4FF5}"/>
                  </a:ext>
                </a:extLst>
              </p:cNvPr>
              <p:cNvSpPr txBox="1">
                <a:spLocks noRot="1" noChangeAspect="1" noMove="1" noResize="1" noEditPoints="1" noAdjustHandles="1" noChangeArrowheads="1" noChangeShapeType="1" noTextEdit="1"/>
              </p:cNvSpPr>
              <p:nvPr/>
            </p:nvSpPr>
            <p:spPr>
              <a:xfrm>
                <a:off x="599629" y="1100776"/>
                <a:ext cx="10992742" cy="585673"/>
              </a:xfrm>
              <a:prstGeom prst="rect">
                <a:avLst/>
              </a:prstGeom>
              <a:blipFill>
                <a:blip r:embed="rId3"/>
                <a:stretch>
                  <a:fillRect l="-924" t="-78723" b="-153191"/>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4B4A4AC1-92F7-2DCB-F063-23C29BBD8E87}"/>
              </a:ext>
            </a:extLst>
          </p:cNvPr>
          <p:cNvPicPr>
            <a:picLocks noChangeAspect="1"/>
          </p:cNvPicPr>
          <p:nvPr/>
        </p:nvPicPr>
        <p:blipFill>
          <a:blip r:embed="rId4"/>
          <a:stretch>
            <a:fillRect/>
          </a:stretch>
        </p:blipFill>
        <p:spPr>
          <a:xfrm>
            <a:off x="3456331" y="2094925"/>
            <a:ext cx="4175297" cy="245405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0FC396-4DE0-71C7-18EB-3420D5A12F18}"/>
                  </a:ext>
                </a:extLst>
              </p:cNvPr>
              <p:cNvSpPr txBox="1"/>
              <p:nvPr/>
            </p:nvSpPr>
            <p:spPr>
              <a:xfrm>
                <a:off x="0" y="4957457"/>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9" name="TextBox 8">
                <a:extLst>
                  <a:ext uri="{FF2B5EF4-FFF2-40B4-BE49-F238E27FC236}">
                    <a16:creationId xmlns:a16="http://schemas.microsoft.com/office/drawing/2014/main" id="{DA0FC396-4DE0-71C7-18EB-3420D5A12F18}"/>
                  </a:ext>
                </a:extLst>
              </p:cNvPr>
              <p:cNvSpPr txBox="1">
                <a:spLocks noRot="1" noChangeAspect="1" noMove="1" noResize="1" noEditPoints="1" noAdjustHandles="1" noChangeArrowheads="1" noChangeShapeType="1" noTextEdit="1"/>
              </p:cNvSpPr>
              <p:nvPr/>
            </p:nvSpPr>
            <p:spPr>
              <a:xfrm>
                <a:off x="0" y="4957457"/>
                <a:ext cx="6615952" cy="588046"/>
              </a:xfrm>
              <a:prstGeom prst="rect">
                <a:avLst/>
              </a:prstGeom>
              <a:blipFill>
                <a:blip r:embed="rId5"/>
                <a:stretch>
                  <a:fillRect b="-1276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AECA371-2E48-9296-F4FB-2428BD30EE8D}"/>
                  </a:ext>
                </a:extLst>
              </p:cNvPr>
              <p:cNvSpPr txBox="1"/>
              <p:nvPr/>
            </p:nvSpPr>
            <p:spPr>
              <a:xfrm>
                <a:off x="4958091" y="4936609"/>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xmlns="">
          <p:sp>
            <p:nvSpPr>
              <p:cNvPr id="10" name="TextBox 9">
                <a:extLst>
                  <a:ext uri="{FF2B5EF4-FFF2-40B4-BE49-F238E27FC236}">
                    <a16:creationId xmlns:a16="http://schemas.microsoft.com/office/drawing/2014/main" id="{4AECA371-2E48-9296-F4FB-2428BD30EE8D}"/>
                  </a:ext>
                </a:extLst>
              </p:cNvPr>
              <p:cNvSpPr txBox="1">
                <a:spLocks noRot="1" noChangeAspect="1" noMove="1" noResize="1" noEditPoints="1" noAdjustHandles="1" noChangeArrowheads="1" noChangeShapeType="1" noTextEdit="1"/>
              </p:cNvSpPr>
              <p:nvPr/>
            </p:nvSpPr>
            <p:spPr>
              <a:xfrm>
                <a:off x="4958091" y="4936609"/>
                <a:ext cx="6960571" cy="523220"/>
              </a:xfrm>
              <a:prstGeom prst="rect">
                <a:avLst/>
              </a:prstGeom>
              <a:blipFill>
                <a:blip r:embed="rId6"/>
                <a:stretch>
                  <a:fillRect b="-9302"/>
                </a:stretch>
              </a:blipFill>
            </p:spPr>
            <p:txBody>
              <a:bodyPr/>
              <a:lstStyle/>
              <a:p>
                <a:r>
                  <a:rPr lang="en-CN">
                    <a:noFill/>
                  </a:rPr>
                  <a:t> </a:t>
                </a:r>
              </a:p>
            </p:txBody>
          </p:sp>
        </mc:Fallback>
      </mc:AlternateContent>
    </p:spTree>
    <p:extLst>
      <p:ext uri="{BB962C8B-B14F-4D97-AF65-F5344CB8AC3E}">
        <p14:creationId xmlns:p14="http://schemas.microsoft.com/office/powerpoint/2010/main" val="13893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8" name="TextBox 7">
            <a:extLst>
              <a:ext uri="{FF2B5EF4-FFF2-40B4-BE49-F238E27FC236}">
                <a16:creationId xmlns:a16="http://schemas.microsoft.com/office/drawing/2014/main" id="{1B409173-C839-5143-A851-66349037D859}"/>
              </a:ext>
            </a:extLst>
          </p:cNvPr>
          <p:cNvSpPr txBox="1"/>
          <p:nvPr/>
        </p:nvSpPr>
        <p:spPr>
          <a:xfrm>
            <a:off x="660400" y="1130300"/>
            <a:ext cx="249299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时间的短期依赖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7B255D36-8D24-6F45-AFBC-CA461ECDA0D5}"/>
              </a:ext>
            </a:extLst>
          </p:cNvPr>
          <p:cNvSpPr txBox="1"/>
          <p:nvPr/>
        </p:nvSpPr>
        <p:spPr>
          <a:xfrm>
            <a:off x="660400" y="1568300"/>
            <a:ext cx="2550698"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预测短时间序列信息</a:t>
            </a:r>
          </a:p>
        </p:txBody>
      </p:sp>
      <p:sp>
        <p:nvSpPr>
          <p:cNvPr id="10" name="TextBox 9">
            <a:extLst>
              <a:ext uri="{FF2B5EF4-FFF2-40B4-BE49-F238E27FC236}">
                <a16:creationId xmlns:a16="http://schemas.microsoft.com/office/drawing/2014/main" id="{8560C42F-A8CE-2B42-B64B-8A5AE56DAEE3}"/>
              </a:ext>
            </a:extLst>
          </p:cNvPr>
          <p:cNvSpPr txBox="1"/>
          <p:nvPr/>
        </p:nvSpPr>
        <p:spPr>
          <a:xfrm>
            <a:off x="660400" y="2006300"/>
            <a:ext cx="3536546" cy="369332"/>
          </a:xfrm>
          <a:prstGeom prst="rect">
            <a:avLst/>
          </a:prstGeom>
          <a:noFill/>
        </p:spPr>
        <p:txBody>
          <a:bodyPr wrap="none" rtlCol="0">
            <a:spAutoFit/>
          </a:bodyPr>
          <a:lstStyle/>
          <a:p>
            <a:pPr algn="l"/>
            <a:r>
              <a:rPr lang="en-CN" dirty="0">
                <a:latin typeface="+mn-ea"/>
              </a:rPr>
              <a:t>举例</a:t>
            </a:r>
            <a:r>
              <a:rPr lang="zh-CN" altLang="en-US" dirty="0">
                <a:latin typeface="+mn-ea"/>
              </a:rPr>
              <a:t>：从语境中预测下一个词汇</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8DE8BF-EC53-5549-8213-D93109C2677F}"/>
                  </a:ext>
                </a:extLst>
              </p:cNvPr>
              <p:cNvSpPr txBox="1"/>
              <p:nvPr/>
            </p:nvSpPr>
            <p:spPr>
              <a:xfrm>
                <a:off x="1608881" y="2444300"/>
                <a:ext cx="3414909" cy="369332"/>
              </a:xfrm>
              <a:prstGeom prst="rect">
                <a:avLst/>
              </a:prstGeom>
              <a:noFill/>
            </p:spPr>
            <p:txBody>
              <a:bodyPr wrap="none" rtlCol="0">
                <a:spAutoFit/>
              </a:bodyPr>
              <a:lstStyle/>
              <a:p>
                <a:pPr algn="l"/>
                <a:r>
                  <a:rPr lang="zh-CN" altLang="en-US" i="1" dirty="0">
                    <a:latin typeface="+mn-ea"/>
                  </a:rPr>
                  <a:t>“有朵云彩在 ？”</a:t>
                </a:r>
                <a14:m>
                  <m:oMath xmlns:m="http://schemas.openxmlformats.org/officeDocument/2006/math">
                    <m:r>
                      <a:rPr lang="zh-CN" altLang="en-US" i="1" smtClean="0">
                        <a:latin typeface="Cambria Math" panose="02040503050406030204" pitchFamily="18" charset="0"/>
                      </a:rPr>
                      <m:t>→</m:t>
                    </m:r>
                  </m:oMath>
                </a14:m>
                <a:r>
                  <a:rPr lang="zh-CN" altLang="en-US" i="1" dirty="0">
                    <a:latin typeface="+mn-ea"/>
                  </a:rPr>
                  <a:t> “天空”</a:t>
                </a:r>
                <a:endParaRPr lang="en-CN" i="1" dirty="0">
                  <a:latin typeface="+mn-ea"/>
                </a:endParaRPr>
              </a:p>
            </p:txBody>
          </p:sp>
        </mc:Choice>
        <mc:Fallback xmlns="">
          <p:sp>
            <p:nvSpPr>
              <p:cNvPr id="12" name="TextBox 11">
                <a:extLst>
                  <a:ext uri="{FF2B5EF4-FFF2-40B4-BE49-F238E27FC236}">
                    <a16:creationId xmlns:a16="http://schemas.microsoft.com/office/drawing/2014/main" id="{7B8DE8BF-EC53-5549-8213-D93109C2677F}"/>
                  </a:ext>
                </a:extLst>
              </p:cNvPr>
              <p:cNvSpPr txBox="1">
                <a:spLocks noRot="1" noChangeAspect="1" noMove="1" noResize="1" noEditPoints="1" noAdjustHandles="1" noChangeArrowheads="1" noChangeShapeType="1" noTextEdit="1"/>
              </p:cNvSpPr>
              <p:nvPr/>
            </p:nvSpPr>
            <p:spPr>
              <a:xfrm>
                <a:off x="1608881" y="2444300"/>
                <a:ext cx="3414909" cy="369332"/>
              </a:xfrm>
              <a:prstGeom prst="rect">
                <a:avLst/>
              </a:prstGeom>
              <a:blipFill>
                <a:blip r:embed="rId3"/>
                <a:stretch>
                  <a:fillRect l="-1481" t="-6667" b="-23333"/>
                </a:stretch>
              </a:blipFill>
            </p:spPr>
            <p:txBody>
              <a:bodyPr/>
              <a:lstStyle/>
              <a:p>
                <a:r>
                  <a:rPr lang="en-CN">
                    <a:noFill/>
                  </a:rPr>
                  <a:t> </a:t>
                </a:r>
              </a:p>
            </p:txBody>
          </p:sp>
        </mc:Fallback>
      </mc:AlternateContent>
      <p:sp>
        <p:nvSpPr>
          <p:cNvPr id="14" name="TextBox 13">
            <a:extLst>
              <a:ext uri="{FF2B5EF4-FFF2-40B4-BE49-F238E27FC236}">
                <a16:creationId xmlns:a16="http://schemas.microsoft.com/office/drawing/2014/main" id="{1F6193F6-FC8B-734B-A1C4-597694DF5189}"/>
              </a:ext>
            </a:extLst>
          </p:cNvPr>
          <p:cNvSpPr txBox="1"/>
          <p:nvPr/>
        </p:nvSpPr>
        <p:spPr>
          <a:xfrm>
            <a:off x="660400" y="2828557"/>
            <a:ext cx="6647974" cy="369332"/>
          </a:xfrm>
          <a:prstGeom prst="rect">
            <a:avLst/>
          </a:prstGeom>
          <a:noFill/>
        </p:spPr>
        <p:txBody>
          <a:bodyPr wrap="none" rtlCol="0">
            <a:spAutoFit/>
          </a:bodyPr>
          <a:lstStyle/>
          <a:p>
            <a:pPr algn="l"/>
            <a:r>
              <a:rPr lang="en-CN" dirty="0">
                <a:latin typeface="+mn-ea"/>
              </a:rPr>
              <a:t>基于云彩这个词汇很容易实现准确预测</a:t>
            </a:r>
            <a:r>
              <a:rPr lang="zh-CN" altLang="en-US" dirty="0">
                <a:latin typeface="+mn-ea"/>
              </a:rPr>
              <a:t>（短期时间依赖问题）。</a:t>
            </a:r>
            <a:endParaRPr lang="en-CN" dirty="0">
              <a:latin typeface="+mn-ea"/>
            </a:endParaRPr>
          </a:p>
        </p:txBody>
      </p:sp>
      <p:pic>
        <p:nvPicPr>
          <p:cNvPr id="15" name="Picture 14">
            <a:extLst>
              <a:ext uri="{FF2B5EF4-FFF2-40B4-BE49-F238E27FC236}">
                <a16:creationId xmlns:a16="http://schemas.microsoft.com/office/drawing/2014/main" id="{45300E92-3FEF-6E48-826D-5394458F56B5}"/>
              </a:ext>
            </a:extLst>
          </p:cNvPr>
          <p:cNvPicPr>
            <a:picLocks noChangeAspect="1"/>
          </p:cNvPicPr>
          <p:nvPr/>
        </p:nvPicPr>
        <p:blipFill>
          <a:blip r:embed="rId4"/>
          <a:stretch>
            <a:fillRect/>
          </a:stretch>
        </p:blipFill>
        <p:spPr>
          <a:xfrm>
            <a:off x="7168212" y="2663683"/>
            <a:ext cx="444909" cy="470768"/>
          </a:xfrm>
          <a:prstGeom prst="rect">
            <a:avLst/>
          </a:prstGeom>
        </p:spPr>
      </p:pic>
      <p:sp>
        <p:nvSpPr>
          <p:cNvPr id="16" name="TextBox 15">
            <a:extLst>
              <a:ext uri="{FF2B5EF4-FFF2-40B4-BE49-F238E27FC236}">
                <a16:creationId xmlns:a16="http://schemas.microsoft.com/office/drawing/2014/main" id="{149B5D03-7D37-8F41-A07B-5249029C8D64}"/>
              </a:ext>
            </a:extLst>
          </p:cNvPr>
          <p:cNvSpPr txBox="1"/>
          <p:nvPr/>
        </p:nvSpPr>
        <p:spPr>
          <a:xfrm>
            <a:off x="7674922" y="2765119"/>
            <a:ext cx="2082621" cy="369332"/>
          </a:xfrm>
          <a:prstGeom prst="rect">
            <a:avLst/>
          </a:prstGeom>
          <a:noFill/>
        </p:spPr>
        <p:txBody>
          <a:bodyPr wrap="none" rtlCol="0">
            <a:spAutoFit/>
          </a:bodyPr>
          <a:lstStyle/>
          <a:p>
            <a:pPr algn="l"/>
            <a:r>
              <a:rPr lang="en-US" altLang="zh-CN" dirty="0">
                <a:latin typeface="+mn-ea"/>
              </a:rPr>
              <a:t>RNN</a:t>
            </a:r>
            <a:r>
              <a:rPr lang="zh-CN" altLang="en-US" dirty="0">
                <a:latin typeface="+mn-ea"/>
              </a:rPr>
              <a:t> </a:t>
            </a:r>
            <a:r>
              <a:rPr lang="en-US" altLang="zh-CN" dirty="0">
                <a:latin typeface="+mn-ea"/>
              </a:rPr>
              <a:t>Good</a:t>
            </a:r>
            <a:r>
              <a:rPr lang="zh-CN" altLang="en-US" dirty="0">
                <a:latin typeface="+mn-ea"/>
              </a:rPr>
              <a:t> </a:t>
            </a:r>
            <a:r>
              <a:rPr lang="en-US" altLang="zh-CN" dirty="0">
                <a:latin typeface="+mn-ea"/>
              </a:rPr>
              <a:t>so</a:t>
            </a:r>
            <a:r>
              <a:rPr lang="zh-CN" altLang="en-US" dirty="0">
                <a:latin typeface="+mn-ea"/>
              </a:rPr>
              <a:t> </a:t>
            </a:r>
            <a:r>
              <a:rPr lang="en-US" altLang="zh-CN" dirty="0">
                <a:latin typeface="+mn-ea"/>
              </a:rPr>
              <a:t>far</a:t>
            </a:r>
            <a:endParaRPr lang="en-CN" dirty="0">
              <a:latin typeface="+mn-ea"/>
            </a:endParaRPr>
          </a:p>
        </p:txBody>
      </p:sp>
      <p:sp>
        <p:nvSpPr>
          <p:cNvPr id="17" name="TextBox 16">
            <a:extLst>
              <a:ext uri="{FF2B5EF4-FFF2-40B4-BE49-F238E27FC236}">
                <a16:creationId xmlns:a16="http://schemas.microsoft.com/office/drawing/2014/main" id="{01A340D4-3145-8142-9879-CC3594862A3B}"/>
              </a:ext>
            </a:extLst>
          </p:cNvPr>
          <p:cNvSpPr txBox="1"/>
          <p:nvPr/>
        </p:nvSpPr>
        <p:spPr>
          <a:xfrm>
            <a:off x="681239" y="3635889"/>
            <a:ext cx="250902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时间的长期依赖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18" name="TextBox 17">
            <a:extLst>
              <a:ext uri="{FF2B5EF4-FFF2-40B4-BE49-F238E27FC236}">
                <a16:creationId xmlns:a16="http://schemas.microsoft.com/office/drawing/2014/main" id="{1C01B8D5-970A-5C41-B9BE-0152683D7B81}"/>
              </a:ext>
            </a:extLst>
          </p:cNvPr>
          <p:cNvSpPr txBox="1"/>
          <p:nvPr/>
        </p:nvSpPr>
        <p:spPr>
          <a:xfrm>
            <a:off x="639561" y="4073889"/>
            <a:ext cx="3095912"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预测较长时间序列的信息</a:t>
            </a:r>
          </a:p>
        </p:txBody>
      </p:sp>
      <p:sp>
        <p:nvSpPr>
          <p:cNvPr id="19" name="TextBox 18">
            <a:extLst>
              <a:ext uri="{FF2B5EF4-FFF2-40B4-BE49-F238E27FC236}">
                <a16:creationId xmlns:a16="http://schemas.microsoft.com/office/drawing/2014/main" id="{8D924A91-75D7-EB43-89FB-FC36E6751262}"/>
              </a:ext>
            </a:extLst>
          </p:cNvPr>
          <p:cNvSpPr txBox="1"/>
          <p:nvPr/>
        </p:nvSpPr>
        <p:spPr>
          <a:xfrm>
            <a:off x="639561" y="4466000"/>
            <a:ext cx="2954655" cy="369332"/>
          </a:xfrm>
          <a:prstGeom prst="rect">
            <a:avLst/>
          </a:prstGeom>
          <a:noFill/>
        </p:spPr>
        <p:txBody>
          <a:bodyPr wrap="none" rtlCol="0">
            <a:spAutoFit/>
          </a:bodyPr>
          <a:lstStyle/>
          <a:p>
            <a:pPr algn="l"/>
            <a:r>
              <a:rPr lang="en-CN" dirty="0">
                <a:latin typeface="+mn-ea"/>
              </a:rPr>
              <a:t>举例</a:t>
            </a:r>
            <a:r>
              <a:rPr lang="zh-CN" altLang="en-US" dirty="0">
                <a:latin typeface="+mn-ea"/>
              </a:rPr>
              <a:t>：考虑一个很长的语境</a:t>
            </a:r>
            <a:endParaRPr lang="en-CN" dirty="0">
              <a:latin typeface="+mn-ea"/>
            </a:endParaRPr>
          </a:p>
        </p:txBody>
      </p:sp>
      <p:sp>
        <p:nvSpPr>
          <p:cNvPr id="20" name="TextBox 19">
            <a:extLst>
              <a:ext uri="{FF2B5EF4-FFF2-40B4-BE49-F238E27FC236}">
                <a16:creationId xmlns:a16="http://schemas.microsoft.com/office/drawing/2014/main" id="{FFE762F7-B5FB-AB4F-B378-797746205B78}"/>
              </a:ext>
            </a:extLst>
          </p:cNvPr>
          <p:cNvSpPr txBox="1"/>
          <p:nvPr/>
        </p:nvSpPr>
        <p:spPr>
          <a:xfrm>
            <a:off x="1194122" y="4896146"/>
            <a:ext cx="7340471" cy="369332"/>
          </a:xfrm>
          <a:prstGeom prst="rect">
            <a:avLst/>
          </a:prstGeom>
          <a:noFill/>
        </p:spPr>
        <p:txBody>
          <a:bodyPr wrap="none" rtlCol="0">
            <a:spAutoFit/>
          </a:bodyPr>
          <a:lstStyle/>
          <a:p>
            <a:pPr algn="l"/>
            <a:r>
              <a:rPr lang="zh-CN" altLang="en-US" i="1" dirty="0">
                <a:latin typeface="+mn-ea"/>
              </a:rPr>
              <a:t>“我是一名华科的学生，。。。。。，我不能哭，因为我是</a:t>
            </a:r>
            <a:r>
              <a:rPr lang="zh-CN" altLang="en-US" i="1" dirty="0">
                <a:solidFill>
                  <a:srgbClr val="FF0000"/>
                </a:solidFill>
                <a:latin typeface="+mn-ea"/>
              </a:rPr>
              <a:t>华科</a:t>
            </a:r>
            <a:r>
              <a:rPr lang="zh-CN" altLang="en-US" i="1" dirty="0">
                <a:latin typeface="+mn-ea"/>
              </a:rPr>
              <a:t>人啊”</a:t>
            </a:r>
            <a:endParaRPr lang="en-CN" i="1" dirty="0">
              <a:latin typeface="+mn-ea"/>
            </a:endParaRPr>
          </a:p>
        </p:txBody>
      </p:sp>
      <p:sp>
        <p:nvSpPr>
          <p:cNvPr id="21" name="TextBox 20">
            <a:extLst>
              <a:ext uri="{FF2B5EF4-FFF2-40B4-BE49-F238E27FC236}">
                <a16:creationId xmlns:a16="http://schemas.microsoft.com/office/drawing/2014/main" id="{74353378-0090-6E4B-8831-8B3933135EC2}"/>
              </a:ext>
            </a:extLst>
          </p:cNvPr>
          <p:cNvSpPr txBox="1"/>
          <p:nvPr/>
        </p:nvSpPr>
        <p:spPr>
          <a:xfrm>
            <a:off x="639561" y="5397584"/>
            <a:ext cx="4339650" cy="369332"/>
          </a:xfrm>
          <a:prstGeom prst="rect">
            <a:avLst/>
          </a:prstGeom>
          <a:noFill/>
        </p:spPr>
        <p:txBody>
          <a:bodyPr wrap="none" rtlCol="0">
            <a:spAutoFit/>
          </a:bodyPr>
          <a:lstStyle/>
          <a:p>
            <a:pPr algn="l"/>
            <a:r>
              <a:rPr lang="en-CN" dirty="0">
                <a:latin typeface="+mn-ea"/>
              </a:rPr>
              <a:t>预测的信息需要追溯到很久之前的语境</a:t>
            </a:r>
            <a:r>
              <a:rPr lang="zh-CN" altLang="en-US" dirty="0">
                <a:latin typeface="+mn-ea"/>
              </a:rPr>
              <a:t>。</a:t>
            </a:r>
            <a:endParaRPr lang="en-CN" dirty="0">
              <a:latin typeface="+mn-ea"/>
            </a:endParaRPr>
          </a:p>
        </p:txBody>
      </p:sp>
      <p:sp>
        <p:nvSpPr>
          <p:cNvPr id="22" name="TextBox 21">
            <a:extLst>
              <a:ext uri="{FF2B5EF4-FFF2-40B4-BE49-F238E27FC236}">
                <a16:creationId xmlns:a16="http://schemas.microsoft.com/office/drawing/2014/main" id="{0DDC57EE-E49D-454E-9ADB-9DB1A745539D}"/>
              </a:ext>
            </a:extLst>
          </p:cNvPr>
          <p:cNvSpPr txBox="1"/>
          <p:nvPr/>
        </p:nvSpPr>
        <p:spPr>
          <a:xfrm>
            <a:off x="6276927" y="5397584"/>
            <a:ext cx="3175869" cy="369332"/>
          </a:xfrm>
          <a:prstGeom prst="rect">
            <a:avLst/>
          </a:prstGeom>
          <a:noFill/>
        </p:spPr>
        <p:txBody>
          <a:bodyPr wrap="none" rtlCol="0">
            <a:spAutoFit/>
          </a:bodyPr>
          <a:lstStyle/>
          <a:p>
            <a:pPr algn="l"/>
            <a:r>
              <a:rPr lang="en-US" altLang="zh-CN" dirty="0">
                <a:latin typeface="+mn-ea"/>
              </a:rPr>
              <a:t>Practically</a:t>
            </a:r>
            <a:r>
              <a:rPr lang="zh-CN" altLang="en-US" dirty="0">
                <a:latin typeface="+mn-ea"/>
              </a:rPr>
              <a:t> </a:t>
            </a:r>
            <a:r>
              <a:rPr lang="en-US" altLang="zh-CN" dirty="0">
                <a:latin typeface="+mn-ea"/>
              </a:rPr>
              <a:t>difficult</a:t>
            </a:r>
            <a:r>
              <a:rPr lang="zh-CN" altLang="en-US" dirty="0">
                <a:latin typeface="+mn-ea"/>
              </a:rPr>
              <a:t> </a:t>
            </a:r>
            <a:r>
              <a:rPr lang="en-US" altLang="zh-CN" dirty="0">
                <a:latin typeface="+mn-ea"/>
              </a:rPr>
              <a:t>for</a:t>
            </a:r>
            <a:r>
              <a:rPr lang="zh-CN" altLang="en-US" dirty="0">
                <a:latin typeface="+mn-ea"/>
              </a:rPr>
              <a:t> </a:t>
            </a:r>
            <a:r>
              <a:rPr lang="en-US" altLang="zh-CN" dirty="0">
                <a:latin typeface="+mn-ea"/>
              </a:rPr>
              <a:t>RNN</a:t>
            </a:r>
            <a:endParaRPr lang="en-CN" dirty="0">
              <a:latin typeface="+mn-ea"/>
            </a:endParaRPr>
          </a:p>
        </p:txBody>
      </p:sp>
      <p:pic>
        <p:nvPicPr>
          <p:cNvPr id="23" name="Picture 22">
            <a:extLst>
              <a:ext uri="{FF2B5EF4-FFF2-40B4-BE49-F238E27FC236}">
                <a16:creationId xmlns:a16="http://schemas.microsoft.com/office/drawing/2014/main" id="{019DD620-9A8E-1647-BC69-6394387DE718}"/>
              </a:ext>
            </a:extLst>
          </p:cNvPr>
          <p:cNvPicPr>
            <a:picLocks noChangeAspect="1"/>
          </p:cNvPicPr>
          <p:nvPr/>
        </p:nvPicPr>
        <p:blipFill>
          <a:blip r:embed="rId5"/>
          <a:stretch>
            <a:fillRect/>
          </a:stretch>
        </p:blipFill>
        <p:spPr>
          <a:xfrm>
            <a:off x="5706319" y="5194172"/>
            <a:ext cx="570608" cy="939928"/>
          </a:xfrm>
          <a:prstGeom prst="rect">
            <a:avLst/>
          </a:prstGeom>
        </p:spPr>
      </p:pic>
    </p:spTree>
    <p:extLst>
      <p:ext uri="{BB962C8B-B14F-4D97-AF65-F5344CB8AC3E}">
        <p14:creationId xmlns:p14="http://schemas.microsoft.com/office/powerpoint/2010/main" val="548044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linds(horizontal)">
                                      <p:cBhvr>
                                        <p:cTn id="13" dur="500"/>
                                        <p:tgtEl>
                                          <p:spTgt spid="1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linds(horizontal)">
                                      <p:cBhvr>
                                        <p:cTn id="16" dur="500"/>
                                        <p:tgtEl>
                                          <p:spTgt spid="20"/>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linds(horizontal)">
                                      <p:cBhvr>
                                        <p:cTn id="19" dur="500"/>
                                        <p:tgtEl>
                                          <p:spTgt spid="21"/>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linds(horizontal)">
                                      <p:cBhvr>
                                        <p:cTn id="22" dur="500"/>
                                        <p:tgtEl>
                                          <p:spTgt spid="22"/>
                                        </p:tgtEl>
                                      </p:cBhvr>
                                    </p:animEffect>
                                  </p:childTnLst>
                                </p:cTn>
                              </p:par>
                              <p:par>
                                <p:cTn id="23" presetID="3" presetClass="entr" presetSubtype="1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linds(horizontal)">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2" name="TextBox 1">
            <a:extLst>
              <a:ext uri="{FF2B5EF4-FFF2-40B4-BE49-F238E27FC236}">
                <a16:creationId xmlns:a16="http://schemas.microsoft.com/office/drawing/2014/main" id="{EB3FFCA3-6CB8-C94B-8CBE-A421242E8883}"/>
              </a:ext>
            </a:extLst>
          </p:cNvPr>
          <p:cNvSpPr txBox="1"/>
          <p:nvPr/>
        </p:nvSpPr>
        <p:spPr>
          <a:xfrm>
            <a:off x="652410" y="998503"/>
            <a:ext cx="3039615" cy="461665"/>
          </a:xfrm>
          <a:prstGeom prst="rect">
            <a:avLst/>
          </a:prstGeom>
          <a:noFill/>
        </p:spPr>
        <p:txBody>
          <a:bodyPr wrap="none" rtlCol="0">
            <a:spAutoFit/>
          </a:bodyPr>
          <a:lstStyle/>
          <a:p>
            <a:pPr algn="l"/>
            <a:r>
              <a:rPr lang="en-US" altLang="zh-CN" sz="2400" dirty="0">
                <a:latin typeface="+mn-ea"/>
              </a:rPr>
              <a:t>RNN</a:t>
            </a:r>
            <a:r>
              <a:rPr lang="en-CN" sz="2400" dirty="0">
                <a:latin typeface="+mn-ea"/>
              </a:rPr>
              <a:t>梯度更新公式</a:t>
            </a:r>
            <a:r>
              <a:rPr lang="zh-CN" altLang="en-US" sz="2400" dirty="0">
                <a:latin typeface="+mn-ea"/>
              </a:rPr>
              <a:t>：</a:t>
            </a:r>
            <a:endParaRPr lang="en-CN" sz="2400" dirty="0">
              <a:latin typeface="+mn-ea"/>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805592-A167-8C4F-A61E-0FF73C639036}"/>
                  </a:ext>
                </a:extLst>
              </p:cNvPr>
              <p:cNvSpPr txBox="1"/>
              <p:nvPr/>
            </p:nvSpPr>
            <p:spPr>
              <a:xfrm>
                <a:off x="2436324" y="1647600"/>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24" name="TextBox 23">
                <a:extLst>
                  <a:ext uri="{FF2B5EF4-FFF2-40B4-BE49-F238E27FC236}">
                    <a16:creationId xmlns:a16="http://schemas.microsoft.com/office/drawing/2014/main" id="{52805592-A167-8C4F-A61E-0FF73C639036}"/>
                  </a:ext>
                </a:extLst>
              </p:cNvPr>
              <p:cNvSpPr txBox="1">
                <a:spLocks noRot="1" noChangeAspect="1" noMove="1" noResize="1" noEditPoints="1" noAdjustHandles="1" noChangeArrowheads="1" noChangeShapeType="1" noTextEdit="1"/>
              </p:cNvSpPr>
              <p:nvPr/>
            </p:nvSpPr>
            <p:spPr>
              <a:xfrm>
                <a:off x="2436324" y="1647600"/>
                <a:ext cx="6098146" cy="984052"/>
              </a:xfrm>
              <a:prstGeom prst="rect">
                <a:avLst/>
              </a:prstGeom>
              <a:blipFill>
                <a:blip r:embed="rId3"/>
                <a:stretch>
                  <a:fillRect t="-78481" b="-124051"/>
                </a:stretch>
              </a:blipFill>
            </p:spPr>
            <p:txBody>
              <a:bodyPr/>
              <a:lstStyle/>
              <a:p>
                <a:r>
                  <a:rPr lang="en-CN">
                    <a:noFill/>
                  </a:rPr>
                  <a:t> </a:t>
                </a:r>
              </a:p>
            </p:txBody>
          </p:sp>
        </mc:Fallback>
      </mc:AlternateContent>
      <p:sp>
        <p:nvSpPr>
          <p:cNvPr id="5" name="Oval 4">
            <a:extLst>
              <a:ext uri="{FF2B5EF4-FFF2-40B4-BE49-F238E27FC236}">
                <a16:creationId xmlns:a16="http://schemas.microsoft.com/office/drawing/2014/main" id="{996EA8DE-780E-5A41-9FCB-9BAA7297F05A}"/>
              </a:ext>
            </a:extLst>
          </p:cNvPr>
          <p:cNvSpPr/>
          <p:nvPr/>
        </p:nvSpPr>
        <p:spPr>
          <a:xfrm>
            <a:off x="7251879" y="1824362"/>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7" name="Curved Connector 6">
            <a:extLst>
              <a:ext uri="{FF2B5EF4-FFF2-40B4-BE49-F238E27FC236}">
                <a16:creationId xmlns:a16="http://schemas.microsoft.com/office/drawing/2014/main" id="{541232DC-6932-694C-877D-988FF02839FA}"/>
              </a:ext>
            </a:extLst>
          </p:cNvPr>
          <p:cNvCxnSpPr>
            <a:cxnSpLocks/>
            <a:endCxn id="5" idx="5"/>
          </p:cNvCxnSpPr>
          <p:nvPr/>
        </p:nvCxnSpPr>
        <p:spPr>
          <a:xfrm rot="16200000" flipV="1">
            <a:off x="7657475" y="2418654"/>
            <a:ext cx="933099" cy="820893"/>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BD336D-7A6C-EE47-89ED-BA8993F85EBB}"/>
              </a:ext>
            </a:extLst>
          </p:cNvPr>
          <p:cNvSpPr txBox="1"/>
          <p:nvPr/>
        </p:nvSpPr>
        <p:spPr>
          <a:xfrm>
            <a:off x="7910739" y="3294848"/>
            <a:ext cx="1415772" cy="461665"/>
          </a:xfrm>
          <a:prstGeom prst="rect">
            <a:avLst/>
          </a:prstGeom>
          <a:noFill/>
        </p:spPr>
        <p:txBody>
          <a:bodyPr wrap="none" rtlCol="0">
            <a:spAutoFit/>
          </a:bodyPr>
          <a:lstStyle/>
          <a:p>
            <a:pPr algn="l"/>
            <a:r>
              <a:rPr lang="en-CN" sz="2400" b="1" dirty="0">
                <a:latin typeface="+mn-ea"/>
              </a:rPr>
              <a:t>权重矩阵</a:t>
            </a:r>
          </a:p>
        </p:txBody>
      </p:sp>
      <p:grpSp>
        <p:nvGrpSpPr>
          <p:cNvPr id="25" name="Group 24">
            <a:extLst>
              <a:ext uri="{FF2B5EF4-FFF2-40B4-BE49-F238E27FC236}">
                <a16:creationId xmlns:a16="http://schemas.microsoft.com/office/drawing/2014/main" id="{4A801CC4-6E23-CF4A-9646-A10B38BA3047}"/>
              </a:ext>
            </a:extLst>
          </p:cNvPr>
          <p:cNvGrpSpPr/>
          <p:nvPr/>
        </p:nvGrpSpPr>
        <p:grpSpPr>
          <a:xfrm>
            <a:off x="1012765" y="3257704"/>
            <a:ext cx="4548717" cy="2704779"/>
            <a:chOff x="6486677" y="1576842"/>
            <a:chExt cx="4548717" cy="2704779"/>
          </a:xfrm>
        </p:grpSpPr>
        <p:grpSp>
          <p:nvGrpSpPr>
            <p:cNvPr id="26" name="Group 25">
              <a:extLst>
                <a:ext uri="{FF2B5EF4-FFF2-40B4-BE49-F238E27FC236}">
                  <a16:creationId xmlns:a16="http://schemas.microsoft.com/office/drawing/2014/main" id="{9B1F3026-43BB-7E46-A496-52E1420CF7DF}"/>
                </a:ext>
              </a:extLst>
            </p:cNvPr>
            <p:cNvGrpSpPr/>
            <p:nvPr/>
          </p:nvGrpSpPr>
          <p:grpSpPr>
            <a:xfrm>
              <a:off x="6486677" y="1576842"/>
              <a:ext cx="4548717" cy="2704779"/>
              <a:chOff x="6486677" y="1576842"/>
              <a:chExt cx="4548717" cy="2704779"/>
            </a:xfrm>
          </p:grpSpPr>
          <p:sp>
            <p:nvSpPr>
              <p:cNvPr id="31" name="Rectangle 30">
                <a:extLst>
                  <a:ext uri="{FF2B5EF4-FFF2-40B4-BE49-F238E27FC236}">
                    <a16:creationId xmlns:a16="http://schemas.microsoft.com/office/drawing/2014/main" id="{4F0A9D43-8E1C-4544-ACE9-847DDE17269E}"/>
                  </a:ext>
                </a:extLst>
              </p:cNvPr>
              <p:cNvSpPr/>
              <p:nvPr/>
            </p:nvSpPr>
            <p:spPr>
              <a:xfrm>
                <a:off x="6524513" y="3934551"/>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D8CDD6D-4132-9044-83B5-BE4E0F344B5C}"/>
                      </a:ext>
                    </a:extLst>
                  </p:cNvPr>
                  <p:cNvSpPr txBox="1"/>
                  <p:nvPr/>
                </p:nvSpPr>
                <p:spPr>
                  <a:xfrm>
                    <a:off x="6586988" y="3929999"/>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63286107-331A-EF4B-8E6B-F6085ABF2F3F}"/>
                      </a:ext>
                    </a:extLst>
                  </p:cNvPr>
                  <p:cNvSpPr txBox="1">
                    <a:spLocks noRot="1" noChangeAspect="1" noMove="1" noResize="1" noEditPoints="1" noAdjustHandles="1" noChangeArrowheads="1" noChangeShapeType="1" noTextEdit="1"/>
                  </p:cNvSpPr>
                  <p:nvPr/>
                </p:nvSpPr>
                <p:spPr>
                  <a:xfrm>
                    <a:off x="6586988" y="3929999"/>
                    <a:ext cx="312521" cy="276999"/>
                  </a:xfrm>
                  <a:prstGeom prst="rect">
                    <a:avLst/>
                  </a:prstGeom>
                  <a:blipFill>
                    <a:blip r:embed="rId4"/>
                    <a:stretch>
                      <a:fillRect l="-7692" r="-3846" b="-17391"/>
                    </a:stretch>
                  </a:blipFill>
                </p:spPr>
                <p:txBody>
                  <a:bodyPr/>
                  <a:lstStyle/>
                  <a:p>
                    <a:r>
                      <a:rPr lang="en-CN">
                        <a:noFill/>
                      </a:rPr>
                      <a:t> </a:t>
                    </a:r>
                  </a:p>
                </p:txBody>
              </p:sp>
            </mc:Fallback>
          </mc:AlternateContent>
          <p:sp>
            <p:nvSpPr>
              <p:cNvPr id="33" name="Oval 32">
                <a:extLst>
                  <a:ext uri="{FF2B5EF4-FFF2-40B4-BE49-F238E27FC236}">
                    <a16:creationId xmlns:a16="http://schemas.microsoft.com/office/drawing/2014/main" id="{78268F91-1DA0-5849-A0B7-9433991C4343}"/>
                  </a:ext>
                </a:extLst>
              </p:cNvPr>
              <p:cNvSpPr/>
              <p:nvPr/>
            </p:nvSpPr>
            <p:spPr>
              <a:xfrm>
                <a:off x="6486677" y="2577161"/>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5" name="Straight Arrow Connector 34">
                <a:extLst>
                  <a:ext uri="{FF2B5EF4-FFF2-40B4-BE49-F238E27FC236}">
                    <a16:creationId xmlns:a16="http://schemas.microsoft.com/office/drawing/2014/main" id="{7074FE7C-328E-BA47-B90D-17E4BB3A1D29}"/>
                  </a:ext>
                </a:extLst>
              </p:cNvPr>
              <p:cNvCxnSpPr>
                <a:cxnSpLocks/>
              </p:cNvCxnSpPr>
              <p:nvPr/>
            </p:nvCxnSpPr>
            <p:spPr>
              <a:xfrm flipV="1">
                <a:off x="6766398" y="3098022"/>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5B6F0B6-6381-6741-9F4E-AE194FB13435}"/>
                      </a:ext>
                    </a:extLst>
                  </p:cNvPr>
                  <p:cNvSpPr txBox="1"/>
                  <p:nvPr/>
                </p:nvSpPr>
                <p:spPr>
                  <a:xfrm>
                    <a:off x="6514096" y="2641350"/>
                    <a:ext cx="48385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869579BB-E3F8-B841-9C6E-5E1E7517B54C}"/>
                      </a:ext>
                    </a:extLst>
                  </p:cNvPr>
                  <p:cNvSpPr txBox="1">
                    <a:spLocks noRot="1" noChangeAspect="1" noMove="1" noResize="1" noEditPoints="1" noAdjustHandles="1" noChangeArrowheads="1" noChangeShapeType="1" noTextEdit="1"/>
                  </p:cNvSpPr>
                  <p:nvPr/>
                </p:nvSpPr>
                <p:spPr>
                  <a:xfrm>
                    <a:off x="6514096" y="2641350"/>
                    <a:ext cx="483850" cy="369332"/>
                  </a:xfrm>
                  <a:prstGeom prst="rect">
                    <a:avLst/>
                  </a:prstGeom>
                  <a:blipFill>
                    <a:blip r:embed="rId5"/>
                    <a:stretch>
                      <a:fillRect/>
                    </a:stretch>
                  </a:blipFill>
                </p:spPr>
                <p:txBody>
                  <a:bodyPr/>
                  <a:lstStyle/>
                  <a:p>
                    <a:r>
                      <a:rPr lang="en-CN">
                        <a:noFill/>
                      </a:rPr>
                      <a:t> </a:t>
                    </a:r>
                  </a:p>
                </p:txBody>
              </p:sp>
            </mc:Fallback>
          </mc:AlternateContent>
          <p:sp>
            <p:nvSpPr>
              <p:cNvPr id="38" name="Rectangle 37">
                <a:extLst>
                  <a:ext uri="{FF2B5EF4-FFF2-40B4-BE49-F238E27FC236}">
                    <a16:creationId xmlns:a16="http://schemas.microsoft.com/office/drawing/2014/main" id="{06EBC120-19CE-8D43-915A-CF242FA1D2AE}"/>
                  </a:ext>
                </a:extLst>
              </p:cNvPr>
              <p:cNvSpPr/>
              <p:nvPr/>
            </p:nvSpPr>
            <p:spPr>
              <a:xfrm>
                <a:off x="7546668" y="3952008"/>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F6E8E5E-3F1C-5940-B053-B573557ED0D4}"/>
                      </a:ext>
                    </a:extLst>
                  </p:cNvPr>
                  <p:cNvSpPr txBox="1"/>
                  <p:nvPr/>
                </p:nvSpPr>
                <p:spPr>
                  <a:xfrm>
                    <a:off x="7609143" y="3947456"/>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34" name="TextBox 33">
                    <a:extLst>
                      <a:ext uri="{FF2B5EF4-FFF2-40B4-BE49-F238E27FC236}">
                        <a16:creationId xmlns:a16="http://schemas.microsoft.com/office/drawing/2014/main" id="{4480568A-36A2-AA4A-85DD-BA1B851EC53C}"/>
                      </a:ext>
                    </a:extLst>
                  </p:cNvPr>
                  <p:cNvSpPr txBox="1">
                    <a:spLocks noRot="1" noChangeAspect="1" noMove="1" noResize="1" noEditPoints="1" noAdjustHandles="1" noChangeArrowheads="1" noChangeShapeType="1" noTextEdit="1"/>
                  </p:cNvSpPr>
                  <p:nvPr/>
                </p:nvSpPr>
                <p:spPr>
                  <a:xfrm>
                    <a:off x="7609143" y="3947456"/>
                    <a:ext cx="312521" cy="276999"/>
                  </a:xfrm>
                  <a:prstGeom prst="rect">
                    <a:avLst/>
                  </a:prstGeom>
                  <a:blipFill>
                    <a:blip r:embed="rId7"/>
                    <a:stretch>
                      <a:fillRect l="-8000" r="-4000" b="-13636"/>
                    </a:stretch>
                  </a:blipFill>
                </p:spPr>
                <p:txBody>
                  <a:bodyPr/>
                  <a:lstStyle/>
                  <a:p>
                    <a:r>
                      <a:rPr lang="en-CN">
                        <a:noFill/>
                      </a:rPr>
                      <a:t> </a:t>
                    </a:r>
                  </a:p>
                </p:txBody>
              </p:sp>
            </mc:Fallback>
          </mc:AlternateContent>
          <p:sp>
            <p:nvSpPr>
              <p:cNvPr id="40" name="Oval 39">
                <a:extLst>
                  <a:ext uri="{FF2B5EF4-FFF2-40B4-BE49-F238E27FC236}">
                    <a16:creationId xmlns:a16="http://schemas.microsoft.com/office/drawing/2014/main" id="{6274A3C3-70C1-9345-A7F1-A366DD8F1B72}"/>
                  </a:ext>
                </a:extLst>
              </p:cNvPr>
              <p:cNvSpPr/>
              <p:nvPr/>
            </p:nvSpPr>
            <p:spPr>
              <a:xfrm>
                <a:off x="7508832" y="2594618"/>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1" name="Straight Arrow Connector 40">
                <a:extLst>
                  <a:ext uri="{FF2B5EF4-FFF2-40B4-BE49-F238E27FC236}">
                    <a16:creationId xmlns:a16="http://schemas.microsoft.com/office/drawing/2014/main" id="{2D629CEE-26C4-9848-B342-23D44D102C30}"/>
                  </a:ext>
                </a:extLst>
              </p:cNvPr>
              <p:cNvCxnSpPr>
                <a:cxnSpLocks/>
                <a:endCxn id="40" idx="2"/>
              </p:cNvCxnSpPr>
              <p:nvPr/>
            </p:nvCxnSpPr>
            <p:spPr>
              <a:xfrm>
                <a:off x="7011121" y="2855049"/>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AA5ECA-422D-8443-BA85-100399800612}"/>
                  </a:ext>
                </a:extLst>
              </p:cNvPr>
              <p:cNvCxnSpPr>
                <a:cxnSpLocks/>
              </p:cNvCxnSpPr>
              <p:nvPr/>
            </p:nvCxnSpPr>
            <p:spPr>
              <a:xfrm flipV="1">
                <a:off x="7788553" y="3115479"/>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F0ABA7-BA45-9B48-9A53-BDEF36E84D95}"/>
                      </a:ext>
                    </a:extLst>
                  </p:cNvPr>
                  <p:cNvSpPr txBox="1"/>
                  <p:nvPr/>
                </p:nvSpPr>
                <p:spPr>
                  <a:xfrm>
                    <a:off x="7536251" y="2658807"/>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CN" dirty="0">
                      <a:latin typeface="+mn-ea"/>
                    </a:endParaRPr>
                  </a:p>
                </p:txBody>
              </p:sp>
            </mc:Choice>
            <mc:Fallback xmlns="">
              <p:sp>
                <p:nvSpPr>
                  <p:cNvPr id="32" name="TextBox 31">
                    <a:extLst>
                      <a:ext uri="{FF2B5EF4-FFF2-40B4-BE49-F238E27FC236}">
                        <a16:creationId xmlns:a16="http://schemas.microsoft.com/office/drawing/2014/main" id="{9FDE80E6-6EE7-694B-B18C-363E175E97DE}"/>
                      </a:ext>
                    </a:extLst>
                  </p:cNvPr>
                  <p:cNvSpPr txBox="1">
                    <a:spLocks noRot="1" noChangeAspect="1" noMove="1" noResize="1" noEditPoints="1" noAdjustHandles="1" noChangeArrowheads="1" noChangeShapeType="1" noTextEdit="1"/>
                  </p:cNvSpPr>
                  <p:nvPr/>
                </p:nvSpPr>
                <p:spPr>
                  <a:xfrm>
                    <a:off x="7536251" y="2658807"/>
                    <a:ext cx="489172" cy="369332"/>
                  </a:xfrm>
                  <a:prstGeom prst="rect">
                    <a:avLst/>
                  </a:prstGeom>
                  <a:blipFill>
                    <a:blip r:embed="rId8"/>
                    <a:stretch>
                      <a:fillRect/>
                    </a:stretch>
                  </a:blipFill>
                </p:spPr>
                <p:txBody>
                  <a:bodyPr/>
                  <a:lstStyle/>
                  <a:p>
                    <a:r>
                      <a:rPr lang="en-CN">
                        <a:noFill/>
                      </a:rPr>
                      <a:t> </a:t>
                    </a:r>
                  </a:p>
                </p:txBody>
              </p:sp>
            </mc:Fallback>
          </mc:AlternateContent>
          <p:sp>
            <p:nvSpPr>
              <p:cNvPr id="44" name="Rectangle 43">
                <a:extLst>
                  <a:ext uri="{FF2B5EF4-FFF2-40B4-BE49-F238E27FC236}">
                    <a16:creationId xmlns:a16="http://schemas.microsoft.com/office/drawing/2014/main" id="{0D63A799-C146-F341-883E-CEC4524E0501}"/>
                  </a:ext>
                </a:extLst>
              </p:cNvPr>
              <p:cNvSpPr/>
              <p:nvPr/>
            </p:nvSpPr>
            <p:spPr>
              <a:xfrm>
                <a:off x="8574195" y="394043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198C85-AB7C-A743-BFCA-48B802551192}"/>
                      </a:ext>
                    </a:extLst>
                  </p:cNvPr>
                  <p:cNvSpPr txBox="1"/>
                  <p:nvPr/>
                </p:nvSpPr>
                <p:spPr>
                  <a:xfrm>
                    <a:off x="8636670" y="393588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24" name="TextBox 23">
                    <a:extLst>
                      <a:ext uri="{FF2B5EF4-FFF2-40B4-BE49-F238E27FC236}">
                        <a16:creationId xmlns:a16="http://schemas.microsoft.com/office/drawing/2014/main" id="{22EA6239-D4A6-0E4B-BF4C-74942CE53384}"/>
                      </a:ext>
                    </a:extLst>
                  </p:cNvPr>
                  <p:cNvSpPr txBox="1">
                    <a:spLocks noRot="1" noChangeAspect="1" noMove="1" noResize="1" noEditPoints="1" noAdjustHandles="1" noChangeArrowheads="1" noChangeShapeType="1" noTextEdit="1"/>
                  </p:cNvSpPr>
                  <p:nvPr/>
                </p:nvSpPr>
                <p:spPr>
                  <a:xfrm>
                    <a:off x="8636670" y="3935881"/>
                    <a:ext cx="312521" cy="276999"/>
                  </a:xfrm>
                  <a:prstGeom prst="rect">
                    <a:avLst/>
                  </a:prstGeom>
                  <a:blipFill>
                    <a:blip r:embed="rId9"/>
                    <a:stretch>
                      <a:fillRect l="-8000" r="-4000" b="-18182"/>
                    </a:stretch>
                  </a:blipFill>
                </p:spPr>
                <p:txBody>
                  <a:bodyPr/>
                  <a:lstStyle/>
                  <a:p>
                    <a:r>
                      <a:rPr lang="en-CN">
                        <a:noFill/>
                      </a:rPr>
                      <a:t> </a:t>
                    </a:r>
                  </a:p>
                </p:txBody>
              </p:sp>
            </mc:Fallback>
          </mc:AlternateContent>
          <p:sp>
            <p:nvSpPr>
              <p:cNvPr id="46" name="Oval 45">
                <a:extLst>
                  <a:ext uri="{FF2B5EF4-FFF2-40B4-BE49-F238E27FC236}">
                    <a16:creationId xmlns:a16="http://schemas.microsoft.com/office/drawing/2014/main" id="{23BF280F-4649-C748-BF92-CBAAD713BB97}"/>
                  </a:ext>
                </a:extLst>
              </p:cNvPr>
              <p:cNvSpPr/>
              <p:nvPr/>
            </p:nvSpPr>
            <p:spPr>
              <a:xfrm>
                <a:off x="8536359" y="2583043"/>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7" name="Straight Arrow Connector 46">
                <a:extLst>
                  <a:ext uri="{FF2B5EF4-FFF2-40B4-BE49-F238E27FC236}">
                    <a16:creationId xmlns:a16="http://schemas.microsoft.com/office/drawing/2014/main" id="{96F52EE2-3DE8-7B4F-909B-E98A3AF7A655}"/>
                  </a:ext>
                </a:extLst>
              </p:cNvPr>
              <p:cNvCxnSpPr>
                <a:cxnSpLocks/>
                <a:endCxn id="46" idx="2"/>
              </p:cNvCxnSpPr>
              <p:nvPr/>
            </p:nvCxnSpPr>
            <p:spPr>
              <a:xfrm>
                <a:off x="8038648" y="2843474"/>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72EE1C-72BC-2D4C-BF36-EE91521C7554}"/>
                  </a:ext>
                </a:extLst>
              </p:cNvPr>
              <p:cNvCxnSpPr>
                <a:cxnSpLocks/>
              </p:cNvCxnSpPr>
              <p:nvPr/>
            </p:nvCxnSpPr>
            <p:spPr>
              <a:xfrm flipV="1">
                <a:off x="8816080" y="3103904"/>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32B58D0-0492-374B-8537-B014D276D592}"/>
                      </a:ext>
                    </a:extLst>
                  </p:cNvPr>
                  <p:cNvSpPr txBox="1"/>
                  <p:nvPr/>
                </p:nvSpPr>
                <p:spPr>
                  <a:xfrm>
                    <a:off x="8563778" y="2647232"/>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en-CN" dirty="0">
                      <a:latin typeface="+mn-ea"/>
                    </a:endParaRPr>
                  </a:p>
                </p:txBody>
              </p:sp>
            </mc:Choice>
            <mc:Fallback xmlns="">
              <p:sp>
                <p:nvSpPr>
                  <p:cNvPr id="22" name="TextBox 21">
                    <a:extLst>
                      <a:ext uri="{FF2B5EF4-FFF2-40B4-BE49-F238E27FC236}">
                        <a16:creationId xmlns:a16="http://schemas.microsoft.com/office/drawing/2014/main" id="{378CD2F6-4639-5D49-AAF8-BD51CEF0758B}"/>
                      </a:ext>
                    </a:extLst>
                  </p:cNvPr>
                  <p:cNvSpPr txBox="1">
                    <a:spLocks noRot="1" noChangeAspect="1" noMove="1" noResize="1" noEditPoints="1" noAdjustHandles="1" noChangeArrowheads="1" noChangeShapeType="1" noTextEdit="1"/>
                  </p:cNvSpPr>
                  <p:nvPr/>
                </p:nvSpPr>
                <p:spPr>
                  <a:xfrm>
                    <a:off x="8563778" y="2647232"/>
                    <a:ext cx="489172" cy="369332"/>
                  </a:xfrm>
                  <a:prstGeom prst="rect">
                    <a:avLst/>
                  </a:prstGeom>
                  <a:blipFill>
                    <a:blip r:embed="rId10"/>
                    <a:stretch>
                      <a:fillRect/>
                    </a:stretch>
                  </a:blipFill>
                </p:spPr>
                <p:txBody>
                  <a:bodyPr/>
                  <a:lstStyle/>
                  <a:p>
                    <a:r>
                      <a:rPr lang="en-CN">
                        <a:noFill/>
                      </a:rPr>
                      <a:t> </a:t>
                    </a:r>
                  </a:p>
                </p:txBody>
              </p:sp>
            </mc:Fallback>
          </mc:AlternateContent>
          <p:cxnSp>
            <p:nvCxnSpPr>
              <p:cNvPr id="50" name="Straight Arrow Connector 49">
                <a:extLst>
                  <a:ext uri="{FF2B5EF4-FFF2-40B4-BE49-F238E27FC236}">
                    <a16:creationId xmlns:a16="http://schemas.microsoft.com/office/drawing/2014/main" id="{84F68ADB-9F8F-734D-9D45-73B27AF1642A}"/>
                  </a:ext>
                </a:extLst>
              </p:cNvPr>
              <p:cNvCxnSpPr>
                <a:cxnSpLocks/>
              </p:cNvCxnSpPr>
              <p:nvPr/>
            </p:nvCxnSpPr>
            <p:spPr>
              <a:xfrm flipV="1">
                <a:off x="6753625" y="1971253"/>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5DE1EA0-F511-5F46-A661-C57489EDD10C}"/>
                      </a:ext>
                    </a:extLst>
                  </p:cNvPr>
                  <p:cNvSpPr txBox="1"/>
                  <p:nvPr/>
                </p:nvSpPr>
                <p:spPr>
                  <a:xfrm>
                    <a:off x="6643810" y="1678655"/>
                    <a:ext cx="35413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B94C07FA-E802-5242-A116-F96368C501CB}"/>
                      </a:ext>
                    </a:extLst>
                  </p:cNvPr>
                  <p:cNvSpPr txBox="1">
                    <a:spLocks noRot="1" noChangeAspect="1" noMove="1" noResize="1" noEditPoints="1" noAdjustHandles="1" noChangeArrowheads="1" noChangeShapeType="1" noTextEdit="1"/>
                  </p:cNvSpPr>
                  <p:nvPr/>
                </p:nvSpPr>
                <p:spPr>
                  <a:xfrm>
                    <a:off x="6643810" y="1678655"/>
                    <a:ext cx="354136" cy="276999"/>
                  </a:xfrm>
                  <a:prstGeom prst="rect">
                    <a:avLst/>
                  </a:prstGeom>
                  <a:blipFill>
                    <a:blip r:embed="rId11"/>
                    <a:stretch>
                      <a:fillRect l="-13793" t="-8696"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984B74F7-2231-4A40-AB1E-66734D2ABE76}"/>
                  </a:ext>
                </a:extLst>
              </p:cNvPr>
              <p:cNvCxnSpPr>
                <a:cxnSpLocks/>
              </p:cNvCxnSpPr>
              <p:nvPr/>
            </p:nvCxnSpPr>
            <p:spPr>
              <a:xfrm flipV="1">
                <a:off x="778477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F161651-9823-994B-A176-FCC0B8367339}"/>
                      </a:ext>
                    </a:extLst>
                  </p:cNvPr>
                  <p:cNvSpPr txBox="1"/>
                  <p:nvPr/>
                </p:nvSpPr>
                <p:spPr>
                  <a:xfrm>
                    <a:off x="764613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7" name="TextBox 46">
                    <a:extLst>
                      <a:ext uri="{FF2B5EF4-FFF2-40B4-BE49-F238E27FC236}">
                        <a16:creationId xmlns:a16="http://schemas.microsoft.com/office/drawing/2014/main" id="{1CA1E6A9-8702-4747-9380-A27BB54D74AB}"/>
                      </a:ext>
                    </a:extLst>
                  </p:cNvPr>
                  <p:cNvSpPr txBox="1">
                    <a:spLocks noRot="1" noChangeAspect="1" noMove="1" noResize="1" noEditPoints="1" noAdjustHandles="1" noChangeArrowheads="1" noChangeShapeType="1" noTextEdit="1"/>
                  </p:cNvSpPr>
                  <p:nvPr/>
                </p:nvSpPr>
                <p:spPr>
                  <a:xfrm>
                    <a:off x="7646130" y="1669175"/>
                    <a:ext cx="359457" cy="276999"/>
                  </a:xfrm>
                  <a:prstGeom prst="rect">
                    <a:avLst/>
                  </a:prstGeom>
                  <a:blipFill>
                    <a:blip r:embed="rId12"/>
                    <a:stretch>
                      <a:fillRect l="-10000" t="-8696" r="-20000" b="-34783"/>
                    </a:stretch>
                  </a:blipFill>
                </p:spPr>
                <p:txBody>
                  <a:bodyPr/>
                  <a:lstStyle/>
                  <a:p>
                    <a:r>
                      <a:rPr lang="en-CN">
                        <a:noFill/>
                      </a:rPr>
                      <a:t> </a:t>
                    </a:r>
                  </a:p>
                </p:txBody>
              </p:sp>
            </mc:Fallback>
          </mc:AlternateContent>
          <p:cxnSp>
            <p:nvCxnSpPr>
              <p:cNvPr id="54" name="Straight Arrow Connector 53">
                <a:extLst>
                  <a:ext uri="{FF2B5EF4-FFF2-40B4-BE49-F238E27FC236}">
                    <a16:creationId xmlns:a16="http://schemas.microsoft.com/office/drawing/2014/main" id="{92BF302C-0324-C049-99AF-EB5A88C0AD4C}"/>
                  </a:ext>
                </a:extLst>
              </p:cNvPr>
              <p:cNvCxnSpPr>
                <a:cxnSpLocks/>
              </p:cNvCxnSpPr>
              <p:nvPr/>
            </p:nvCxnSpPr>
            <p:spPr>
              <a:xfrm flipV="1">
                <a:off x="880334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081F81B-B555-6B4B-B24F-F6141D865B18}"/>
                      </a:ext>
                    </a:extLst>
                  </p:cNvPr>
                  <p:cNvSpPr txBox="1"/>
                  <p:nvPr/>
                </p:nvSpPr>
                <p:spPr>
                  <a:xfrm>
                    <a:off x="866470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9" name="TextBox 48">
                    <a:extLst>
                      <a:ext uri="{FF2B5EF4-FFF2-40B4-BE49-F238E27FC236}">
                        <a16:creationId xmlns:a16="http://schemas.microsoft.com/office/drawing/2014/main" id="{4C7DBE33-EDD3-174B-AD21-91D02D26C1BD}"/>
                      </a:ext>
                    </a:extLst>
                  </p:cNvPr>
                  <p:cNvSpPr txBox="1">
                    <a:spLocks noRot="1" noChangeAspect="1" noMove="1" noResize="1" noEditPoints="1" noAdjustHandles="1" noChangeArrowheads="1" noChangeShapeType="1" noTextEdit="1"/>
                  </p:cNvSpPr>
                  <p:nvPr/>
                </p:nvSpPr>
                <p:spPr>
                  <a:xfrm>
                    <a:off x="8664700" y="1669175"/>
                    <a:ext cx="359457" cy="276999"/>
                  </a:xfrm>
                  <a:prstGeom prst="rect">
                    <a:avLst/>
                  </a:prstGeom>
                  <a:blipFill>
                    <a:blip r:embed="rId13"/>
                    <a:stretch>
                      <a:fillRect l="-13793" t="-8696" r="-24138" b="-34783"/>
                    </a:stretch>
                  </a:blipFill>
                </p:spPr>
                <p:txBody>
                  <a:bodyPr/>
                  <a:lstStyle/>
                  <a:p>
                    <a:r>
                      <a:rPr lang="en-CN">
                        <a:noFill/>
                      </a:rPr>
                      <a:t> </a:t>
                    </a:r>
                  </a:p>
                </p:txBody>
              </p:sp>
            </mc:Fallback>
          </mc:AlternateContent>
          <p:cxnSp>
            <p:nvCxnSpPr>
              <p:cNvPr id="56" name="Straight Arrow Connector 55">
                <a:extLst>
                  <a:ext uri="{FF2B5EF4-FFF2-40B4-BE49-F238E27FC236}">
                    <a16:creationId xmlns:a16="http://schemas.microsoft.com/office/drawing/2014/main" id="{419C22FC-F725-3349-9B12-4387BFDE3125}"/>
                  </a:ext>
                </a:extLst>
              </p:cNvPr>
              <p:cNvCxnSpPr>
                <a:cxnSpLocks/>
              </p:cNvCxnSpPr>
              <p:nvPr/>
            </p:nvCxnSpPr>
            <p:spPr>
              <a:xfrm flipH="1">
                <a:off x="6881919" y="198432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07586BC-39B2-2C49-9B27-D0D803A558E3}"/>
                  </a:ext>
                </a:extLst>
              </p:cNvPr>
              <p:cNvCxnSpPr>
                <a:cxnSpLocks/>
              </p:cNvCxnSpPr>
              <p:nvPr/>
            </p:nvCxnSpPr>
            <p:spPr>
              <a:xfrm flipH="1">
                <a:off x="7921664"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2A7B7C-AB93-7941-A7E7-26950E85FA45}"/>
                  </a:ext>
                </a:extLst>
              </p:cNvPr>
              <p:cNvCxnSpPr>
                <a:cxnSpLocks/>
              </p:cNvCxnSpPr>
              <p:nvPr/>
            </p:nvCxnSpPr>
            <p:spPr>
              <a:xfrm flipH="1">
                <a:off x="8949191" y="1996200"/>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48406-ACA3-C74B-883C-BE6F225046CC}"/>
                  </a:ext>
                </a:extLst>
              </p:cNvPr>
              <p:cNvCxnSpPr>
                <a:cxnSpLocks/>
              </p:cNvCxnSpPr>
              <p:nvPr/>
            </p:nvCxnSpPr>
            <p:spPr>
              <a:xfrm flipH="1">
                <a:off x="8949191" y="3175185"/>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1B9AD5-D383-AF47-B5FC-05DCA875DBDF}"/>
                  </a:ext>
                </a:extLst>
              </p:cNvPr>
              <p:cNvCxnSpPr>
                <a:cxnSpLocks/>
              </p:cNvCxnSpPr>
              <p:nvPr/>
            </p:nvCxnSpPr>
            <p:spPr>
              <a:xfrm>
                <a:off x="7916181" y="3192642"/>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A97CF26-A0FD-5240-AAAE-269007134DD4}"/>
                  </a:ext>
                </a:extLst>
              </p:cNvPr>
              <p:cNvCxnSpPr>
                <a:cxnSpLocks/>
              </p:cNvCxnSpPr>
              <p:nvPr/>
            </p:nvCxnSpPr>
            <p:spPr>
              <a:xfrm>
                <a:off x="6882265" y="3172530"/>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8B56A68-4F83-0445-ADED-E16A6D805045}"/>
                  </a:ext>
                </a:extLst>
              </p:cNvPr>
              <p:cNvGrpSpPr/>
              <p:nvPr/>
            </p:nvGrpSpPr>
            <p:grpSpPr>
              <a:xfrm>
                <a:off x="10001407" y="1657715"/>
                <a:ext cx="1033987" cy="2606449"/>
                <a:chOff x="9060803" y="1681054"/>
                <a:chExt cx="1033987" cy="2606449"/>
              </a:xfrm>
            </p:grpSpPr>
            <p:sp>
              <p:nvSpPr>
                <p:cNvPr id="69" name="Rectangle 68">
                  <a:extLst>
                    <a:ext uri="{FF2B5EF4-FFF2-40B4-BE49-F238E27FC236}">
                      <a16:creationId xmlns:a16="http://schemas.microsoft.com/office/drawing/2014/main" id="{44544AEE-F3A6-B244-AA99-064809E1EADE}"/>
                    </a:ext>
                  </a:extLst>
                </p:cNvPr>
                <p:cNvSpPr/>
                <p:nvPr/>
              </p:nvSpPr>
              <p:spPr>
                <a:xfrm>
                  <a:off x="9596350" y="3957890"/>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E560BC7-5587-E54B-981C-4F72BD8A975E}"/>
                        </a:ext>
                      </a:extLst>
                    </p:cNvPr>
                    <p:cNvSpPr txBox="1"/>
                    <p:nvPr/>
                  </p:nvSpPr>
                  <p:spPr>
                    <a:xfrm>
                      <a:off x="9658825" y="3953338"/>
                      <a:ext cx="3173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𝑻</m:t>
                                </m:r>
                              </m:sub>
                            </m:sSub>
                          </m:oMath>
                        </m:oMathPara>
                      </a14:m>
                      <a:endParaRPr lang="en-CN" b="1" dirty="0">
                        <a:latin typeface="+mn-ea"/>
                      </a:endParaRPr>
                    </a:p>
                  </p:txBody>
                </p:sp>
              </mc:Choice>
              <mc:Fallback xmlns="">
                <p:sp>
                  <p:nvSpPr>
                    <p:cNvPr id="70" name="TextBox 69">
                      <a:extLst>
                        <a:ext uri="{FF2B5EF4-FFF2-40B4-BE49-F238E27FC236}">
                          <a16:creationId xmlns:a16="http://schemas.microsoft.com/office/drawing/2014/main" id="{5E560BC7-5587-E54B-981C-4F72BD8A975E}"/>
                        </a:ext>
                      </a:extLst>
                    </p:cNvPr>
                    <p:cNvSpPr txBox="1">
                      <a:spLocks noRot="1" noChangeAspect="1" noMove="1" noResize="1" noEditPoints="1" noAdjustHandles="1" noChangeArrowheads="1" noChangeShapeType="1" noTextEdit="1"/>
                    </p:cNvSpPr>
                    <p:nvPr/>
                  </p:nvSpPr>
                  <p:spPr>
                    <a:xfrm>
                      <a:off x="9658825" y="3953338"/>
                      <a:ext cx="317331" cy="276999"/>
                    </a:xfrm>
                    <a:prstGeom prst="rect">
                      <a:avLst/>
                    </a:prstGeom>
                    <a:blipFill>
                      <a:blip r:embed="rId14"/>
                      <a:stretch>
                        <a:fillRect l="-7692" r="-3846" b="-13043"/>
                      </a:stretch>
                    </a:blipFill>
                  </p:spPr>
                  <p:txBody>
                    <a:bodyPr/>
                    <a:lstStyle/>
                    <a:p>
                      <a:r>
                        <a:rPr lang="en-CN">
                          <a:noFill/>
                        </a:rPr>
                        <a:t> </a:t>
                      </a:r>
                    </a:p>
                  </p:txBody>
                </p:sp>
              </mc:Fallback>
            </mc:AlternateContent>
            <p:sp>
              <p:nvSpPr>
                <p:cNvPr id="71" name="Oval 70">
                  <a:extLst>
                    <a:ext uri="{FF2B5EF4-FFF2-40B4-BE49-F238E27FC236}">
                      <a16:creationId xmlns:a16="http://schemas.microsoft.com/office/drawing/2014/main" id="{9E4ACE77-2E0E-9845-AEFB-902EDB52A283}"/>
                    </a:ext>
                  </a:extLst>
                </p:cNvPr>
                <p:cNvSpPr/>
                <p:nvPr/>
              </p:nvSpPr>
              <p:spPr>
                <a:xfrm>
                  <a:off x="9558514" y="2600500"/>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72" name="Straight Arrow Connector 71">
                  <a:extLst>
                    <a:ext uri="{FF2B5EF4-FFF2-40B4-BE49-F238E27FC236}">
                      <a16:creationId xmlns:a16="http://schemas.microsoft.com/office/drawing/2014/main" id="{A7928799-030A-8345-BBFB-FFF396126D38}"/>
                    </a:ext>
                  </a:extLst>
                </p:cNvPr>
                <p:cNvCxnSpPr>
                  <a:cxnSpLocks/>
                  <a:endCxn id="71" idx="2"/>
                </p:cNvCxnSpPr>
                <p:nvPr/>
              </p:nvCxnSpPr>
              <p:spPr>
                <a:xfrm>
                  <a:off x="9060803" y="2860931"/>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F66122-449B-F34D-85AC-4F27FFF27C5A}"/>
                    </a:ext>
                  </a:extLst>
                </p:cNvPr>
                <p:cNvCxnSpPr>
                  <a:cxnSpLocks/>
                </p:cNvCxnSpPr>
                <p:nvPr/>
              </p:nvCxnSpPr>
              <p:spPr>
                <a:xfrm flipV="1">
                  <a:off x="9838235" y="3121361"/>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533B967-5CD6-FD4E-A0DA-D54E39C77730}"/>
                        </a:ext>
                      </a:extLst>
                    </p:cNvPr>
                    <p:cNvSpPr txBox="1"/>
                    <p:nvPr/>
                  </p:nvSpPr>
                  <p:spPr>
                    <a:xfrm>
                      <a:off x="9585933" y="2664689"/>
                      <a:ext cx="50885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𝑇</m:t>
                                </m:r>
                              </m:sub>
                            </m:sSub>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8533B967-5CD6-FD4E-A0DA-D54E39C77730}"/>
                        </a:ext>
                      </a:extLst>
                    </p:cNvPr>
                    <p:cNvSpPr txBox="1">
                      <a:spLocks noRot="1" noChangeAspect="1" noMove="1" noResize="1" noEditPoints="1" noAdjustHandles="1" noChangeArrowheads="1" noChangeShapeType="1" noTextEdit="1"/>
                    </p:cNvSpPr>
                    <p:nvPr/>
                  </p:nvSpPr>
                  <p:spPr>
                    <a:xfrm>
                      <a:off x="9585933" y="2664689"/>
                      <a:ext cx="508857" cy="369332"/>
                    </a:xfrm>
                    <a:prstGeom prst="rect">
                      <a:avLst/>
                    </a:prstGeom>
                    <a:blipFill>
                      <a:blip r:embed="rId15"/>
                      <a:stretch>
                        <a:fillRect/>
                      </a:stretch>
                    </a:blipFill>
                  </p:spPr>
                  <p:txBody>
                    <a:bodyPr/>
                    <a:lstStyle/>
                    <a:p>
                      <a:r>
                        <a:rPr lang="en-CN">
                          <a:noFill/>
                        </a:rPr>
                        <a:t> </a:t>
                      </a:r>
                    </a:p>
                  </p:txBody>
                </p:sp>
              </mc:Fallback>
            </mc:AlternateContent>
            <p:cxnSp>
              <p:nvCxnSpPr>
                <p:cNvPr id="75" name="Straight Arrow Connector 74">
                  <a:extLst>
                    <a:ext uri="{FF2B5EF4-FFF2-40B4-BE49-F238E27FC236}">
                      <a16:creationId xmlns:a16="http://schemas.microsoft.com/office/drawing/2014/main" id="{36165D1A-DDFB-164C-9B1B-36551395621E}"/>
                    </a:ext>
                  </a:extLst>
                </p:cNvPr>
                <p:cNvCxnSpPr>
                  <a:cxnSpLocks/>
                </p:cNvCxnSpPr>
                <p:nvPr/>
              </p:nvCxnSpPr>
              <p:spPr>
                <a:xfrm flipV="1">
                  <a:off x="9823223" y="1996201"/>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FD9D681-3767-214B-8D3F-86C8E7E6BDD3}"/>
                        </a:ext>
                      </a:extLst>
                    </p:cNvPr>
                    <p:cNvSpPr txBox="1"/>
                    <p:nvPr/>
                  </p:nvSpPr>
                  <p:spPr>
                    <a:xfrm>
                      <a:off x="9684576" y="1681054"/>
                      <a:ext cx="37914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6" name="TextBox 75">
                      <a:extLst>
                        <a:ext uri="{FF2B5EF4-FFF2-40B4-BE49-F238E27FC236}">
                          <a16:creationId xmlns:a16="http://schemas.microsoft.com/office/drawing/2014/main" id="{8FD9D681-3767-214B-8D3F-86C8E7E6BDD3}"/>
                        </a:ext>
                      </a:extLst>
                    </p:cNvPr>
                    <p:cNvSpPr txBox="1">
                      <a:spLocks noRot="1" noChangeAspect="1" noMove="1" noResize="1" noEditPoints="1" noAdjustHandles="1" noChangeArrowheads="1" noChangeShapeType="1" noTextEdit="1"/>
                    </p:cNvSpPr>
                    <p:nvPr/>
                  </p:nvSpPr>
                  <p:spPr>
                    <a:xfrm>
                      <a:off x="9684576" y="1681054"/>
                      <a:ext cx="379143" cy="276999"/>
                    </a:xfrm>
                    <a:prstGeom prst="rect">
                      <a:avLst/>
                    </a:prstGeom>
                    <a:blipFill>
                      <a:blip r:embed="rId16"/>
                      <a:stretch>
                        <a:fillRect l="-9677" t="-9091" r="-19355" b="-40909"/>
                      </a:stretch>
                    </a:blipFill>
                  </p:spPr>
                  <p:txBody>
                    <a:bodyPr/>
                    <a:lstStyle/>
                    <a:p>
                      <a:r>
                        <a:rPr lang="en-CN">
                          <a:noFill/>
                        </a:rPr>
                        <a:t> </a:t>
                      </a:r>
                    </a:p>
                  </p:txBody>
                </p:sp>
              </mc:Fallback>
            </mc:AlternateContent>
            <p:cxnSp>
              <p:nvCxnSpPr>
                <p:cNvPr id="77" name="Straight Arrow Connector 76">
                  <a:extLst>
                    <a:ext uri="{FF2B5EF4-FFF2-40B4-BE49-F238E27FC236}">
                      <a16:creationId xmlns:a16="http://schemas.microsoft.com/office/drawing/2014/main" id="{BB59EB02-004D-6640-987A-E49C6BE8E377}"/>
                    </a:ext>
                  </a:extLst>
                </p:cNvPr>
                <p:cNvCxnSpPr>
                  <a:cxnSpLocks/>
                </p:cNvCxnSpPr>
                <p:nvPr/>
              </p:nvCxnSpPr>
              <p:spPr>
                <a:xfrm flipH="1">
                  <a:off x="9951527"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012F85-2767-4849-8D01-4525B685B7D7}"/>
                    </a:ext>
                  </a:extLst>
                </p:cNvPr>
                <p:cNvCxnSpPr>
                  <a:cxnSpLocks/>
                </p:cNvCxnSpPr>
                <p:nvPr/>
              </p:nvCxnSpPr>
              <p:spPr>
                <a:xfrm flipH="1">
                  <a:off x="9949638" y="319264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BDC8728-3784-384A-A098-1D663E7C8821}"/>
                    </a:ext>
                  </a:extLst>
                </p:cNvPr>
                <p:cNvCxnSpPr>
                  <a:cxnSpLocks/>
                </p:cNvCxnSpPr>
                <p:nvPr/>
              </p:nvCxnSpPr>
              <p:spPr>
                <a:xfrm flipH="1">
                  <a:off x="9101591" y="2738909"/>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C15495B3-6E5F-4E4A-9CDF-CB9E1F613B11}"/>
                  </a:ext>
                </a:extLst>
              </p:cNvPr>
              <p:cNvCxnSpPr>
                <a:cxnSpLocks/>
              </p:cNvCxnSpPr>
              <p:nvPr/>
            </p:nvCxnSpPr>
            <p:spPr>
              <a:xfrm flipH="1">
                <a:off x="8059041"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E8AA5B3-279E-A242-BE40-93ACBA9999E0}"/>
                  </a:ext>
                </a:extLst>
              </p:cNvPr>
              <p:cNvCxnSpPr>
                <a:cxnSpLocks/>
              </p:cNvCxnSpPr>
              <p:nvPr/>
            </p:nvCxnSpPr>
            <p:spPr>
              <a:xfrm flipH="1">
                <a:off x="7031514"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B6173B7-A513-4C46-8A16-1052D07F5821}"/>
                  </a:ext>
                </a:extLst>
              </p:cNvPr>
              <p:cNvSpPr txBox="1"/>
              <p:nvPr/>
            </p:nvSpPr>
            <p:spPr>
              <a:xfrm>
                <a:off x="9316465" y="2652925"/>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7" name="TextBox 66">
                <a:extLst>
                  <a:ext uri="{FF2B5EF4-FFF2-40B4-BE49-F238E27FC236}">
                    <a16:creationId xmlns:a16="http://schemas.microsoft.com/office/drawing/2014/main" id="{2F3F11B1-149D-524F-A4EB-FE4351199175}"/>
                  </a:ext>
                </a:extLst>
              </p:cNvPr>
              <p:cNvSpPr txBox="1"/>
              <p:nvPr/>
            </p:nvSpPr>
            <p:spPr>
              <a:xfrm>
                <a:off x="9316465" y="388383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8" name="TextBox 67">
                <a:extLst>
                  <a:ext uri="{FF2B5EF4-FFF2-40B4-BE49-F238E27FC236}">
                    <a16:creationId xmlns:a16="http://schemas.microsoft.com/office/drawing/2014/main" id="{F9C59F56-B1FE-D64A-8352-811CDE233BB9}"/>
                  </a:ext>
                </a:extLst>
              </p:cNvPr>
              <p:cNvSpPr txBox="1"/>
              <p:nvPr/>
            </p:nvSpPr>
            <p:spPr>
              <a:xfrm>
                <a:off x="9322558" y="157684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1AC9A3-758C-A240-AC49-DB18E6D2A3C7}"/>
                    </a:ext>
                  </a:extLst>
                </p:cNvPr>
                <p:cNvSpPr txBox="1"/>
                <p:nvPr/>
              </p:nvSpPr>
              <p:spPr>
                <a:xfrm>
                  <a:off x="10072384" y="2332034"/>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5" name="TextBox 74">
                  <a:extLst>
                    <a:ext uri="{FF2B5EF4-FFF2-40B4-BE49-F238E27FC236}">
                      <a16:creationId xmlns:a16="http://schemas.microsoft.com/office/drawing/2014/main" id="{D7FD11A3-F18F-D74E-9CD6-B2D0A460797C}"/>
                    </a:ext>
                  </a:extLst>
                </p:cNvPr>
                <p:cNvSpPr txBox="1">
                  <a:spLocks noRot="1" noChangeAspect="1" noMove="1" noResize="1" noEditPoints="1" noAdjustHandles="1" noChangeArrowheads="1" noChangeShapeType="1" noTextEdit="1"/>
                </p:cNvSpPr>
                <p:nvPr/>
              </p:nvSpPr>
              <p:spPr>
                <a:xfrm>
                  <a:off x="10072384" y="2332034"/>
                  <a:ext cx="480131" cy="276999"/>
                </a:xfrm>
                <a:prstGeom prst="rect">
                  <a:avLst/>
                </a:prstGeom>
                <a:blipFill>
                  <a:blip r:embed="rId17"/>
                  <a:stretch>
                    <a:fillRect l="-7692" r="-2564"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B49F9D-F8F7-0743-A368-EB0FDB930836}"/>
                    </a:ext>
                  </a:extLst>
                </p:cNvPr>
                <p:cNvSpPr txBox="1"/>
                <p:nvPr/>
              </p:nvSpPr>
              <p:spPr>
                <a:xfrm>
                  <a:off x="8099124" y="2294280"/>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6" name="TextBox 75">
                  <a:extLst>
                    <a:ext uri="{FF2B5EF4-FFF2-40B4-BE49-F238E27FC236}">
                      <a16:creationId xmlns:a16="http://schemas.microsoft.com/office/drawing/2014/main" id="{C5B9419F-41AF-3C4F-8D81-256F467D1D41}"/>
                    </a:ext>
                  </a:extLst>
                </p:cNvPr>
                <p:cNvSpPr txBox="1">
                  <a:spLocks noRot="1" noChangeAspect="1" noMove="1" noResize="1" noEditPoints="1" noAdjustHandles="1" noChangeArrowheads="1" noChangeShapeType="1" noTextEdit="1"/>
                </p:cNvSpPr>
                <p:nvPr/>
              </p:nvSpPr>
              <p:spPr>
                <a:xfrm>
                  <a:off x="8099124" y="2294280"/>
                  <a:ext cx="480131" cy="276999"/>
                </a:xfrm>
                <a:prstGeom prst="rect">
                  <a:avLst/>
                </a:prstGeom>
                <a:blipFill>
                  <a:blip r:embed="rId18"/>
                  <a:stretch>
                    <a:fillRect l="-7692"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42A7B0-BCF9-AC43-9EBF-5F62A691EEE4}"/>
                    </a:ext>
                  </a:extLst>
                </p:cNvPr>
                <p:cNvSpPr txBox="1"/>
                <p:nvPr/>
              </p:nvSpPr>
              <p:spPr>
                <a:xfrm>
                  <a:off x="7066904" y="2315343"/>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7" name="TextBox 76">
                  <a:extLst>
                    <a:ext uri="{FF2B5EF4-FFF2-40B4-BE49-F238E27FC236}">
                      <a16:creationId xmlns:a16="http://schemas.microsoft.com/office/drawing/2014/main" id="{BDC0B944-A42A-9448-A0F9-FA9BE193DF7A}"/>
                    </a:ext>
                  </a:extLst>
                </p:cNvPr>
                <p:cNvSpPr txBox="1">
                  <a:spLocks noRot="1" noChangeAspect="1" noMove="1" noResize="1" noEditPoints="1" noAdjustHandles="1" noChangeArrowheads="1" noChangeShapeType="1" noTextEdit="1"/>
                </p:cNvSpPr>
                <p:nvPr/>
              </p:nvSpPr>
              <p:spPr>
                <a:xfrm>
                  <a:off x="7066904" y="2315343"/>
                  <a:ext cx="480131" cy="276999"/>
                </a:xfrm>
                <a:prstGeom prst="rect">
                  <a:avLst/>
                </a:prstGeom>
                <a:blipFill>
                  <a:blip r:embed="rId19"/>
                  <a:stretch>
                    <a:fillRect l="-10256" b="-13043"/>
                  </a:stretch>
                </a:blipFill>
              </p:spPr>
              <p:txBody>
                <a:bodyPr/>
                <a:lstStyle/>
                <a:p>
                  <a:r>
                    <a:rPr lang="en-CN">
                      <a:noFill/>
                    </a:rPr>
                    <a:t> </a:t>
                  </a:r>
                </a:p>
              </p:txBody>
            </p:sp>
          </mc:Fallback>
        </mc:AlternateContent>
      </p:grpSp>
      <p:sp>
        <p:nvSpPr>
          <p:cNvPr id="80" name="Oval 79">
            <a:extLst>
              <a:ext uri="{FF2B5EF4-FFF2-40B4-BE49-F238E27FC236}">
                <a16:creationId xmlns:a16="http://schemas.microsoft.com/office/drawing/2014/main" id="{E618A900-43B0-3B41-BBDE-7366480381AF}"/>
              </a:ext>
            </a:extLst>
          </p:cNvPr>
          <p:cNvSpPr/>
          <p:nvPr/>
        </p:nvSpPr>
        <p:spPr>
          <a:xfrm>
            <a:off x="6078292" y="1824362"/>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1" name="Curved Connector 80">
            <a:extLst>
              <a:ext uri="{FF2B5EF4-FFF2-40B4-BE49-F238E27FC236}">
                <a16:creationId xmlns:a16="http://schemas.microsoft.com/office/drawing/2014/main" id="{3C45C46A-7F73-6940-959A-8A19A4CB8007}"/>
              </a:ext>
            </a:extLst>
          </p:cNvPr>
          <p:cNvCxnSpPr>
            <a:cxnSpLocks/>
          </p:cNvCxnSpPr>
          <p:nvPr/>
        </p:nvCxnSpPr>
        <p:spPr>
          <a:xfrm rot="16200000" flipV="1">
            <a:off x="6110000" y="2702618"/>
            <a:ext cx="836465" cy="273706"/>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C429A6B-8A38-5C48-BE13-C23E6CA0047D}"/>
              </a:ext>
            </a:extLst>
          </p:cNvPr>
          <p:cNvSpPr txBox="1"/>
          <p:nvPr/>
        </p:nvSpPr>
        <p:spPr>
          <a:xfrm>
            <a:off x="5489924" y="3290021"/>
            <a:ext cx="2339102" cy="461665"/>
          </a:xfrm>
          <a:prstGeom prst="rect">
            <a:avLst/>
          </a:prstGeom>
          <a:noFill/>
        </p:spPr>
        <p:txBody>
          <a:bodyPr wrap="none" rtlCol="0">
            <a:spAutoFit/>
          </a:bodyPr>
          <a:lstStyle/>
          <a:p>
            <a:pPr algn="l"/>
            <a:r>
              <a:rPr lang="en-CN" sz="2400" b="1" dirty="0">
                <a:latin typeface="+mn-ea"/>
              </a:rPr>
              <a:t>激活函数的倒数</a:t>
            </a:r>
          </a:p>
        </p:txBody>
      </p:sp>
      <p:sp>
        <p:nvSpPr>
          <p:cNvPr id="85" name="Rectangle 84">
            <a:extLst>
              <a:ext uri="{FF2B5EF4-FFF2-40B4-BE49-F238E27FC236}">
                <a16:creationId xmlns:a16="http://schemas.microsoft.com/office/drawing/2014/main" id="{159BE9DD-549D-E541-9198-BD6D5125E217}"/>
              </a:ext>
            </a:extLst>
          </p:cNvPr>
          <p:cNvSpPr/>
          <p:nvPr/>
        </p:nvSpPr>
        <p:spPr>
          <a:xfrm>
            <a:off x="5897049" y="4318917"/>
            <a:ext cx="6076707" cy="1282606"/>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t>误差随着时间从第</a:t>
            </a:r>
            <a:r>
              <a:rPr lang="en-US" altLang="zh-CN" sz="2800" b="1" dirty="0"/>
              <a:t>t</a:t>
            </a:r>
            <a:r>
              <a:rPr lang="zh-CN" altLang="en-US" sz="2800" b="1" dirty="0"/>
              <a:t>步传递到</a:t>
            </a:r>
            <a:r>
              <a:rPr lang="en-US" altLang="zh-CN" sz="2800" b="1" dirty="0"/>
              <a:t>k</a:t>
            </a:r>
            <a:r>
              <a:rPr lang="zh-CN" altLang="en-US" sz="2800" b="1" dirty="0"/>
              <a:t>步</a:t>
            </a:r>
            <a:endParaRPr lang="en-US" altLang="zh-CN" sz="2800" b="1" dirty="0"/>
          </a:p>
          <a:p>
            <a:pPr algn="ctr"/>
            <a:r>
              <a:rPr lang="en-US" altLang="zh-CN" sz="2800" b="1" dirty="0">
                <a:solidFill>
                  <a:srgbClr val="C00000"/>
                </a:solidFill>
              </a:rPr>
              <a:t>(</a:t>
            </a:r>
            <a:r>
              <a:rPr lang="zh-CN" altLang="en-US" sz="2800" b="1" dirty="0">
                <a:solidFill>
                  <a:srgbClr val="C00000"/>
                </a:solidFill>
              </a:rPr>
              <a:t>重复矩阵相乘导致梯度的消失或爆炸</a:t>
            </a:r>
            <a:r>
              <a:rPr lang="en-US" altLang="zh-CN" sz="2800" b="1" dirty="0">
                <a:solidFill>
                  <a:srgbClr val="C00000"/>
                </a:solidFill>
              </a:rPr>
              <a:t>)</a:t>
            </a:r>
            <a:endParaRPr lang="en-CN" sz="2800" b="1" dirty="0">
              <a:solidFill>
                <a:srgbClr val="C00000"/>
              </a:solidFill>
            </a:endParaRPr>
          </a:p>
        </p:txBody>
      </p:sp>
    </p:spTree>
    <p:extLst>
      <p:ext uri="{BB962C8B-B14F-4D97-AF65-F5344CB8AC3E}">
        <p14:creationId xmlns:p14="http://schemas.microsoft.com/office/powerpoint/2010/main" val="3558217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数值</a:t>
            </a:r>
            <a:r>
              <a:rPr lang="zh-CN" altLang="en-US" dirty="0"/>
              <a:t>特征与分类特征</a:t>
            </a:r>
            <a:endParaRPr lang="en-US" altLang="zh-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90AA819-0E38-C0B8-A2E4-39193E9C1C4A}"/>
                  </a:ext>
                </a:extLst>
              </p:cNvPr>
              <p:cNvSpPr txBox="1"/>
              <p:nvPr/>
            </p:nvSpPr>
            <p:spPr>
              <a:xfrm>
                <a:off x="0" y="3516469"/>
                <a:ext cx="12471816" cy="1688347"/>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CN" sz="2400" dirty="0">
                    <a:solidFill>
                      <a:schemeClr val="accent1"/>
                    </a:solidFill>
                  </a:rPr>
                  <a:t>分类特征数值化</a:t>
                </a:r>
                <a:endParaRPr lang="en-US" altLang="zh-CN" sz="2400" dirty="0">
                  <a:solidFill>
                    <a:schemeClr val="accent1"/>
                  </a:solidFill>
                </a:endParaRPr>
              </a:p>
              <a:p>
                <a:pPr lvl="1">
                  <a:lnSpc>
                    <a:spcPct val="150000"/>
                  </a:lnSpc>
                </a:pPr>
                <a:r>
                  <a:rPr lang="zh-CN" altLang="en-US" sz="2400" dirty="0"/>
                  <a:t>     </a:t>
                </a:r>
                <a:r>
                  <a:rPr lang="en-US" altLang="zh-CN" sz="2400" dirty="0"/>
                  <a:t>1</a:t>
                </a:r>
                <a:r>
                  <a:rPr lang="zh-CN" altLang="en-US" sz="2400" dirty="0"/>
                  <a:t>、</a:t>
                </a:r>
                <a:r>
                  <a:rPr lang="zh-CN" altLang="en-CN" sz="2400" dirty="0"/>
                  <a:t>建立</a:t>
                </a:r>
                <a:r>
                  <a:rPr lang="zh-CN" altLang="en-US" sz="2400" dirty="0"/>
                  <a:t>字典来标记国家：</a:t>
                </a:r>
                <a:r>
                  <a:rPr lang="en-US" altLang="zh-CN" sz="2400" dirty="0"/>
                  <a:t>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2</m:t>
                    </m:r>
                  </m:oMath>
                </a14:m>
                <a:r>
                  <a:rPr lang="zh-CN" altLang="en-US" sz="2400" dirty="0">
                    <a:latin typeface="+mn-ea"/>
                  </a:rPr>
                  <a:t>，</a:t>
                </a:r>
                <a:r>
                  <a:rPr lang="en-US" altLang="zh-CN" sz="2400" dirty="0">
                    <a:latin typeface="+mn-ea"/>
                  </a:rPr>
                  <a:t>India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3</a:t>
                </a:r>
                <a:r>
                  <a:rPr lang="zh-CN" altLang="en-US" sz="2400" dirty="0">
                    <a:latin typeface="+mn-ea"/>
                  </a:rPr>
                  <a:t>，</a:t>
                </a:r>
                <a:r>
                  <a:rPr lang="en-US" altLang="zh-CN" sz="2400" dirty="0">
                    <a:latin typeface="+mn-ea"/>
                  </a:rPr>
                  <a:t>Germany</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4</a:t>
                </a:r>
                <a:r>
                  <a:rPr lang="zh-CN" altLang="en-US" sz="2400" dirty="0">
                    <a:latin typeface="+mn-ea"/>
                  </a:rPr>
                  <a:t>，</a:t>
                </a:r>
                <a:r>
                  <a:rPr lang="en-US" altLang="zh-CN" sz="2400" dirty="0">
                    <a:latin typeface="+mn-ea"/>
                  </a:rPr>
                  <a:t>…</a:t>
                </a:r>
              </a:p>
              <a:p>
                <a:pPr lvl="1">
                  <a:lnSpc>
                    <a:spcPct val="150000"/>
                  </a:lnSpc>
                </a:pPr>
                <a:r>
                  <a:rPr lang="en-US" sz="2400" dirty="0">
                    <a:latin typeface="+mn-ea"/>
                  </a:rPr>
                  <a:t>     2</a:t>
                </a:r>
                <a:r>
                  <a:rPr lang="zh-CN" altLang="en-US" sz="2400" dirty="0">
                    <a:latin typeface="+mn-ea"/>
                  </a:rPr>
                  <a:t>、进行</a:t>
                </a:r>
                <a:r>
                  <a:rPr lang="en-US" altLang="zh-CN" sz="2400" dirty="0">
                    <a:latin typeface="+mn-ea"/>
                  </a:rPr>
                  <a:t>one-hot</a:t>
                </a:r>
                <a:r>
                  <a:rPr lang="zh-CN" altLang="en-US" sz="2400" dirty="0">
                    <a:latin typeface="+mn-ea"/>
                  </a:rPr>
                  <a:t> </a:t>
                </a:r>
                <a:r>
                  <a:rPr lang="en-US" altLang="zh-CN" sz="2400" dirty="0">
                    <a:latin typeface="+mn-ea"/>
                  </a:rPr>
                  <a:t>encoding</a:t>
                </a:r>
                <a:r>
                  <a:rPr lang="zh-CN" altLang="en-US" sz="2400" dirty="0">
                    <a:latin typeface="+mn-ea"/>
                  </a:rPr>
                  <a:t>：</a:t>
                </a:r>
                <a:r>
                  <a:rPr lang="en-US" altLang="zh-CN" sz="2400" dirty="0">
                    <a:ea typeface="Cambria Math" panose="02040503050406030204" pitchFamily="18" charset="0"/>
                  </a:rPr>
                  <a:t> 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[1,0,0,…0]</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2</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[0,1,0,…0]</a:t>
                </a:r>
              </a:p>
            </p:txBody>
          </p:sp>
        </mc:Choice>
        <mc:Fallback xmlns="">
          <p:sp>
            <p:nvSpPr>
              <p:cNvPr id="8" name="TextBox 7">
                <a:extLst>
                  <a:ext uri="{FF2B5EF4-FFF2-40B4-BE49-F238E27FC236}">
                    <a16:creationId xmlns:a16="http://schemas.microsoft.com/office/drawing/2014/main" id="{A90AA819-0E38-C0B8-A2E4-39193E9C1C4A}"/>
                  </a:ext>
                </a:extLst>
              </p:cNvPr>
              <p:cNvSpPr txBox="1">
                <a:spLocks noRot="1" noChangeAspect="1" noMove="1" noResize="1" noEditPoints="1" noAdjustHandles="1" noChangeArrowheads="1" noChangeShapeType="1" noTextEdit="1"/>
              </p:cNvSpPr>
              <p:nvPr/>
            </p:nvSpPr>
            <p:spPr>
              <a:xfrm>
                <a:off x="0" y="3516469"/>
                <a:ext cx="12471816" cy="1688347"/>
              </a:xfrm>
              <a:prstGeom prst="rect">
                <a:avLst/>
              </a:prstGeom>
              <a:blipFill>
                <a:blip r:embed="rId3"/>
                <a:stretch>
                  <a:fillRect b="-8209"/>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D884C90E-297C-9808-F445-A026021232FB}"/>
              </a:ext>
            </a:extLst>
          </p:cNvPr>
          <p:cNvSpPr txBox="1"/>
          <p:nvPr/>
        </p:nvSpPr>
        <p:spPr>
          <a:xfrm>
            <a:off x="762001" y="2760475"/>
            <a:ext cx="4092315" cy="581057"/>
          </a:xfrm>
          <a:prstGeom prst="rect">
            <a:avLst/>
          </a:prstGeom>
          <a:noFill/>
        </p:spPr>
        <p:txBody>
          <a:bodyPr wrap="square" rtlCol="0">
            <a:spAutoFit/>
          </a:bodyPr>
          <a:lstStyle/>
          <a:p>
            <a:pPr lvl="1">
              <a:lnSpc>
                <a:spcPct val="150000"/>
              </a:lnSpc>
            </a:pPr>
            <a:r>
              <a:rPr lang="zh-CN" altLang="en-CN" sz="2400" dirty="0"/>
              <a:t>数值特征</a:t>
            </a:r>
            <a:r>
              <a:rPr lang="zh-CN" altLang="en-US" sz="2400" dirty="0"/>
              <a:t>：有顺序的</a:t>
            </a:r>
            <a:endParaRPr lang="en-CN" dirty="0">
              <a:latin typeface="+mn-ea"/>
            </a:endParaRPr>
          </a:p>
        </p:txBody>
      </p:sp>
      <p:pic>
        <p:nvPicPr>
          <p:cNvPr id="10" name="Picture 9">
            <a:extLst>
              <a:ext uri="{FF2B5EF4-FFF2-40B4-BE49-F238E27FC236}">
                <a16:creationId xmlns:a16="http://schemas.microsoft.com/office/drawing/2014/main" id="{034FB7D1-0701-5A49-F4D8-280A379048C7}"/>
              </a:ext>
            </a:extLst>
          </p:cNvPr>
          <p:cNvPicPr>
            <a:picLocks noChangeAspect="1"/>
          </p:cNvPicPr>
          <p:nvPr/>
        </p:nvPicPr>
        <p:blipFill>
          <a:blip r:embed="rId4"/>
          <a:stretch>
            <a:fillRect/>
          </a:stretch>
        </p:blipFill>
        <p:spPr>
          <a:xfrm>
            <a:off x="1595205" y="930437"/>
            <a:ext cx="7772400" cy="1886012"/>
          </a:xfrm>
          <a:prstGeom prst="rect">
            <a:avLst/>
          </a:prstGeom>
        </p:spPr>
      </p:pic>
      <p:sp>
        <p:nvSpPr>
          <p:cNvPr id="11" name="TextBox 10">
            <a:extLst>
              <a:ext uri="{FF2B5EF4-FFF2-40B4-BE49-F238E27FC236}">
                <a16:creationId xmlns:a16="http://schemas.microsoft.com/office/drawing/2014/main" id="{5C3967C7-8B83-0887-6033-D2B17C2C889C}"/>
              </a:ext>
            </a:extLst>
          </p:cNvPr>
          <p:cNvSpPr txBox="1"/>
          <p:nvPr/>
        </p:nvSpPr>
        <p:spPr>
          <a:xfrm>
            <a:off x="3919305" y="2760475"/>
            <a:ext cx="2953062" cy="581057"/>
          </a:xfrm>
          <a:prstGeom prst="rect">
            <a:avLst/>
          </a:prstGeom>
          <a:noFill/>
        </p:spPr>
        <p:txBody>
          <a:bodyPr wrap="square" rtlCol="0">
            <a:spAutoFit/>
          </a:bodyPr>
          <a:lstStyle/>
          <a:p>
            <a:pPr lvl="1">
              <a:lnSpc>
                <a:spcPct val="150000"/>
              </a:lnSpc>
            </a:pPr>
            <a:r>
              <a:rPr lang="zh-CN" altLang="en-US" sz="2400" dirty="0"/>
              <a:t>二元</a:t>
            </a:r>
            <a:r>
              <a:rPr lang="zh-CN" altLang="en-CN" sz="2400" dirty="0"/>
              <a:t>特征</a:t>
            </a:r>
            <a:r>
              <a:rPr lang="zh-CN" altLang="en-US" sz="2400" dirty="0"/>
              <a:t>：</a:t>
            </a:r>
            <a:r>
              <a:rPr lang="en-US" altLang="zh-CN" sz="2400" dirty="0"/>
              <a:t>0</a:t>
            </a:r>
            <a:r>
              <a:rPr lang="zh-CN" altLang="en-US" sz="2400" dirty="0"/>
              <a:t>或</a:t>
            </a:r>
            <a:r>
              <a:rPr lang="en-US" altLang="zh-CN" sz="2400" dirty="0"/>
              <a:t>1</a:t>
            </a:r>
            <a:endParaRPr lang="en-CN" dirty="0">
              <a:latin typeface="+mn-ea"/>
            </a:endParaRPr>
          </a:p>
        </p:txBody>
      </p:sp>
      <p:sp>
        <p:nvSpPr>
          <p:cNvPr id="12" name="TextBox 11">
            <a:extLst>
              <a:ext uri="{FF2B5EF4-FFF2-40B4-BE49-F238E27FC236}">
                <a16:creationId xmlns:a16="http://schemas.microsoft.com/office/drawing/2014/main" id="{D5201AEA-B45E-C2F9-4AC4-CF5E1EEA62D4}"/>
              </a:ext>
            </a:extLst>
          </p:cNvPr>
          <p:cNvSpPr txBox="1"/>
          <p:nvPr/>
        </p:nvSpPr>
        <p:spPr>
          <a:xfrm>
            <a:off x="6917337" y="2740275"/>
            <a:ext cx="2615784" cy="580352"/>
          </a:xfrm>
          <a:prstGeom prst="rect">
            <a:avLst/>
          </a:prstGeom>
          <a:noFill/>
        </p:spPr>
        <p:txBody>
          <a:bodyPr wrap="square" rtlCol="0">
            <a:spAutoFit/>
          </a:bodyPr>
          <a:lstStyle/>
          <a:p>
            <a:pPr lvl="1">
              <a:lnSpc>
                <a:spcPct val="150000"/>
              </a:lnSpc>
            </a:pPr>
            <a:r>
              <a:rPr lang="zh-CN" altLang="en-US" sz="2400" dirty="0"/>
              <a:t>分类</a:t>
            </a:r>
            <a:r>
              <a:rPr lang="zh-CN" altLang="en-CN" sz="2400" dirty="0"/>
              <a:t>特征</a:t>
            </a:r>
            <a:endParaRPr lang="en-CN" dirty="0">
              <a:latin typeface="+mn-ea"/>
            </a:endParaRPr>
          </a:p>
        </p:txBody>
      </p:sp>
      <p:pic>
        <p:nvPicPr>
          <p:cNvPr id="16" name="Picture 15">
            <a:extLst>
              <a:ext uri="{FF2B5EF4-FFF2-40B4-BE49-F238E27FC236}">
                <a16:creationId xmlns:a16="http://schemas.microsoft.com/office/drawing/2014/main" id="{9F2663A9-DA80-B82E-4DE3-D0560BE0EE5C}"/>
              </a:ext>
            </a:extLst>
          </p:cNvPr>
          <p:cNvPicPr>
            <a:picLocks noChangeAspect="1"/>
          </p:cNvPicPr>
          <p:nvPr/>
        </p:nvPicPr>
        <p:blipFill>
          <a:blip r:embed="rId5"/>
          <a:stretch>
            <a:fillRect/>
          </a:stretch>
        </p:blipFill>
        <p:spPr>
          <a:xfrm>
            <a:off x="9366687" y="930437"/>
            <a:ext cx="2325018" cy="1860014"/>
          </a:xfrm>
          <a:prstGeom prst="rect">
            <a:avLst/>
          </a:prstGeom>
        </p:spPr>
      </p:pic>
      <p:sp>
        <p:nvSpPr>
          <p:cNvPr id="17" name="TextBox 16">
            <a:extLst>
              <a:ext uri="{FF2B5EF4-FFF2-40B4-BE49-F238E27FC236}">
                <a16:creationId xmlns:a16="http://schemas.microsoft.com/office/drawing/2014/main" id="{7B68BED0-9212-5B06-D913-17891018D165}"/>
              </a:ext>
            </a:extLst>
          </p:cNvPr>
          <p:cNvSpPr txBox="1"/>
          <p:nvPr/>
        </p:nvSpPr>
        <p:spPr>
          <a:xfrm>
            <a:off x="387080" y="5204816"/>
            <a:ext cx="10885523"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US" sz="2400" dirty="0">
                <a:latin typeface="+mn-ea"/>
              </a:rPr>
              <a:t>从</a:t>
            </a:r>
            <a:r>
              <a:rPr lang="en-US" altLang="zh-CN" sz="2400" dirty="0">
                <a:latin typeface="+mn-ea"/>
              </a:rPr>
              <a:t>1</a:t>
            </a:r>
            <a:r>
              <a:rPr lang="zh-CN" altLang="en-US" sz="2400" dirty="0">
                <a:latin typeface="+mn-ea"/>
              </a:rPr>
              <a:t>开始编码，一般用</a:t>
            </a:r>
            <a:r>
              <a:rPr lang="en-US" altLang="zh-CN" sz="2400" dirty="0">
                <a:latin typeface="+mn-ea"/>
              </a:rPr>
              <a:t>0</a:t>
            </a:r>
            <a:r>
              <a:rPr lang="zh-CN" altLang="en-US" sz="2400" dirty="0">
                <a:latin typeface="+mn-ea"/>
              </a:rPr>
              <a:t>表示该特征未知的情况</a:t>
            </a:r>
            <a:endParaRPr lang="en-CN" sz="2400" dirty="0">
              <a:latin typeface="+mn-ea"/>
            </a:endParaRPr>
          </a:p>
        </p:txBody>
      </p:sp>
      <p:sp>
        <p:nvSpPr>
          <p:cNvPr id="19" name="TextBox 18">
            <a:extLst>
              <a:ext uri="{FF2B5EF4-FFF2-40B4-BE49-F238E27FC236}">
                <a16:creationId xmlns:a16="http://schemas.microsoft.com/office/drawing/2014/main" id="{B133415C-6F5D-242D-040F-0976BB878796}"/>
              </a:ext>
            </a:extLst>
          </p:cNvPr>
          <p:cNvSpPr txBox="1"/>
          <p:nvPr/>
        </p:nvSpPr>
        <p:spPr>
          <a:xfrm>
            <a:off x="5156616" y="5761636"/>
            <a:ext cx="6115987"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CN" sz="2400" dirty="0">
                <a:latin typeface="+mn-ea"/>
              </a:rPr>
              <a:t>思考</a:t>
            </a:r>
            <a:r>
              <a:rPr lang="zh-CN" altLang="en-US" sz="2400" dirty="0">
                <a:latin typeface="+mn-ea"/>
              </a:rPr>
              <a:t>：为什么不采用标量来编码？</a:t>
            </a:r>
            <a:endParaRPr lang="en-CN" sz="2400" dirty="0">
              <a:latin typeface="+mn-ea"/>
            </a:endParaRPr>
          </a:p>
        </p:txBody>
      </p:sp>
    </p:spTree>
    <p:extLst>
      <p:ext uri="{BB962C8B-B14F-4D97-AF65-F5344CB8AC3E}">
        <p14:creationId xmlns:p14="http://schemas.microsoft.com/office/powerpoint/2010/main" val="150836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p:grpSp>
        <p:nvGrpSpPr>
          <p:cNvPr id="7" name="Group 6">
            <a:extLst>
              <a:ext uri="{FF2B5EF4-FFF2-40B4-BE49-F238E27FC236}">
                <a16:creationId xmlns:a16="http://schemas.microsoft.com/office/drawing/2014/main" id="{5560E328-3732-A145-81FF-01DE442A7086}"/>
              </a:ext>
            </a:extLst>
          </p:cNvPr>
          <p:cNvGrpSpPr/>
          <p:nvPr/>
        </p:nvGrpSpPr>
        <p:grpSpPr>
          <a:xfrm>
            <a:off x="4388272" y="1270463"/>
            <a:ext cx="6098146" cy="1836815"/>
            <a:chOff x="660400" y="2133983"/>
            <a:chExt cx="6098146" cy="18368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660400" y="213398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660400" y="213398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3" name="Oval 12">
              <a:extLst>
                <a:ext uri="{FF2B5EF4-FFF2-40B4-BE49-F238E27FC236}">
                  <a16:creationId xmlns:a16="http://schemas.microsoft.com/office/drawing/2014/main" id="{E56D4476-1D4B-5C49-A2E5-A8157E9AC7CA}"/>
                </a:ext>
              </a:extLst>
            </p:cNvPr>
            <p:cNvSpPr/>
            <p:nvPr/>
          </p:nvSpPr>
          <p:spPr>
            <a:xfrm>
              <a:off x="4302368" y="2310745"/>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Curved Connector 13">
              <a:extLst>
                <a:ext uri="{FF2B5EF4-FFF2-40B4-BE49-F238E27FC236}">
                  <a16:creationId xmlns:a16="http://schemas.microsoft.com/office/drawing/2014/main" id="{2A7DA90E-73F5-B549-945F-2CEEDFAA8577}"/>
                </a:ext>
              </a:extLst>
            </p:cNvPr>
            <p:cNvCxnSpPr>
              <a:cxnSpLocks/>
            </p:cNvCxnSpPr>
            <p:nvPr/>
          </p:nvCxnSpPr>
          <p:spPr>
            <a:xfrm rot="16200000" flipV="1">
              <a:off x="4516168" y="3006911"/>
              <a:ext cx="550713" cy="352135"/>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719398-C27D-B440-BF6D-F30EA98DAACB}"/>
                </a:ext>
              </a:extLst>
            </p:cNvPr>
            <p:cNvSpPr txBox="1"/>
            <p:nvPr/>
          </p:nvSpPr>
          <p:spPr>
            <a:xfrm>
              <a:off x="3693834" y="3509133"/>
              <a:ext cx="2339102" cy="461665"/>
            </a:xfrm>
            <a:prstGeom prst="rect">
              <a:avLst/>
            </a:prstGeom>
            <a:noFill/>
          </p:spPr>
          <p:txBody>
            <a:bodyPr wrap="none" rtlCol="0">
              <a:spAutoFit/>
            </a:bodyPr>
            <a:lstStyle/>
            <a:p>
              <a:pPr algn="l"/>
              <a:r>
                <a:rPr lang="en-CN" sz="2400" b="1" dirty="0">
                  <a:solidFill>
                    <a:srgbClr val="C00000"/>
                  </a:solidFill>
                  <a:latin typeface="+mn-ea"/>
                </a:rPr>
                <a:t>激活函数的倒数</a:t>
              </a:r>
            </a:p>
          </p:txBody>
        </p:sp>
      </p:grpSp>
      <p:pic>
        <p:nvPicPr>
          <p:cNvPr id="17" name="Picture 16">
            <a:extLst>
              <a:ext uri="{FF2B5EF4-FFF2-40B4-BE49-F238E27FC236}">
                <a16:creationId xmlns:a16="http://schemas.microsoft.com/office/drawing/2014/main" id="{22BD8128-6E19-DC48-9A05-52158D8A2C19}"/>
              </a:ext>
            </a:extLst>
          </p:cNvPr>
          <p:cNvPicPr>
            <a:picLocks noChangeAspect="1"/>
          </p:cNvPicPr>
          <p:nvPr/>
        </p:nvPicPr>
        <p:blipFill>
          <a:blip r:embed="rId5"/>
          <a:stretch>
            <a:fillRect/>
          </a:stretch>
        </p:blipFill>
        <p:spPr>
          <a:xfrm>
            <a:off x="660400" y="3196950"/>
            <a:ext cx="9880600" cy="2819400"/>
          </a:xfrm>
          <a:prstGeom prst="rect">
            <a:avLst/>
          </a:prstGeom>
        </p:spPr>
      </p:pic>
      <p:sp>
        <p:nvSpPr>
          <p:cNvPr id="18" name="Oval 17">
            <a:extLst>
              <a:ext uri="{FF2B5EF4-FFF2-40B4-BE49-F238E27FC236}">
                <a16:creationId xmlns:a16="http://schemas.microsoft.com/office/drawing/2014/main" id="{680340E1-4639-D047-85BA-DE62F2115E71}"/>
              </a:ext>
            </a:extLst>
          </p:cNvPr>
          <p:cNvSpPr/>
          <p:nvPr/>
        </p:nvSpPr>
        <p:spPr>
          <a:xfrm flipV="1">
            <a:off x="6400800" y="3189390"/>
            <a:ext cx="3360008" cy="335738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2492990" cy="400110"/>
          </a:xfrm>
          <a:prstGeom prst="rect">
            <a:avLst/>
          </a:prstGeom>
          <a:noFill/>
        </p:spPr>
        <p:txBody>
          <a:bodyPr wrap="none" rtlCol="0">
            <a:spAutoFit/>
          </a:bodyPr>
          <a:lstStyle/>
          <a:p>
            <a:pPr algn="l"/>
            <a:r>
              <a:rPr lang="en-CN" sz="2000" dirty="0">
                <a:latin typeface="+mn-ea"/>
              </a:rPr>
              <a:t>首先考虑激活函数</a:t>
            </a:r>
            <a:r>
              <a:rPr lang="zh-CN" altLang="en-US" sz="2000" dirty="0">
                <a:latin typeface="+mn-ea"/>
              </a:rPr>
              <a:t>：</a:t>
            </a:r>
            <a:endParaRPr lang="en-CN" sz="2000" dirty="0">
              <a:latin typeface="+mn-ea"/>
            </a:endParaRPr>
          </a:p>
        </p:txBody>
      </p:sp>
    </p:spTree>
    <p:extLst>
      <p:ext uri="{BB962C8B-B14F-4D97-AF65-F5344CB8AC3E}">
        <p14:creationId xmlns:p14="http://schemas.microsoft.com/office/powerpoint/2010/main" val="27527633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4388272" y="127046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4388272" y="127046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1980029" cy="400110"/>
          </a:xfrm>
          <a:prstGeom prst="rect">
            <a:avLst/>
          </a:prstGeom>
          <a:noFill/>
        </p:spPr>
        <p:txBody>
          <a:bodyPr wrap="none" rtlCol="0">
            <a:spAutoFit/>
          </a:bodyPr>
          <a:lstStyle/>
          <a:p>
            <a:pPr algn="l"/>
            <a:r>
              <a:rPr lang="en-CN" sz="2000" dirty="0">
                <a:latin typeface="+mn-ea"/>
              </a:rPr>
              <a:t>考虑权重矩阵</a:t>
            </a:r>
            <a:r>
              <a:rPr lang="zh-CN" altLang="en-US" sz="2000" dirty="0">
                <a:latin typeface="+mn-ea"/>
              </a:rPr>
              <a:t>：</a:t>
            </a:r>
            <a:endParaRPr lang="en-CN" sz="2000" dirty="0">
              <a:latin typeface="+mn-ea"/>
            </a:endParaRPr>
          </a:p>
        </p:txBody>
      </p:sp>
      <p:sp>
        <p:nvSpPr>
          <p:cNvPr id="16" name="Oval 15">
            <a:extLst>
              <a:ext uri="{FF2B5EF4-FFF2-40B4-BE49-F238E27FC236}">
                <a16:creationId xmlns:a16="http://schemas.microsoft.com/office/drawing/2014/main" id="{9EE29B82-AF5C-1147-871E-112904E3BB48}"/>
              </a:ext>
            </a:extLst>
          </p:cNvPr>
          <p:cNvSpPr/>
          <p:nvPr/>
        </p:nvSpPr>
        <p:spPr>
          <a:xfrm>
            <a:off x="9246458" y="1478419"/>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3D9B76B8-8990-1340-966F-77B91D93F0B5}"/>
              </a:ext>
            </a:extLst>
          </p:cNvPr>
          <p:cNvCxnSpPr>
            <a:cxnSpLocks/>
            <a:endCxn id="16" idx="5"/>
          </p:cNvCxnSpPr>
          <p:nvPr/>
        </p:nvCxnSpPr>
        <p:spPr>
          <a:xfrm rot="10800000">
            <a:off x="9708156" y="2016608"/>
            <a:ext cx="1206278" cy="36570"/>
          </a:xfrm>
          <a:prstGeom prst="curvedConnector4">
            <a:avLst>
              <a:gd name="adj1" fmla="val 46717"/>
              <a:gd name="adj2" fmla="val -77760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2E2F09-E234-2845-8E68-01942970FB0E}"/>
              </a:ext>
            </a:extLst>
          </p:cNvPr>
          <p:cNvSpPr txBox="1"/>
          <p:nvPr/>
        </p:nvSpPr>
        <p:spPr>
          <a:xfrm>
            <a:off x="10776228" y="1785775"/>
            <a:ext cx="1415772" cy="461665"/>
          </a:xfrm>
          <a:prstGeom prst="rect">
            <a:avLst/>
          </a:prstGeom>
          <a:noFill/>
        </p:spPr>
        <p:txBody>
          <a:bodyPr wrap="none" rtlCol="0">
            <a:spAutoFit/>
          </a:bodyPr>
          <a:lstStyle/>
          <a:p>
            <a:pPr algn="l"/>
            <a:r>
              <a:rPr lang="en-CN" sz="2400" b="1" dirty="0">
                <a:solidFill>
                  <a:srgbClr val="C00000"/>
                </a:solidFill>
                <a:latin typeface="+mn-ea"/>
              </a:rPr>
              <a:t>权重矩阵</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55D732-BA0C-4E45-91C3-3902DA2CBB63}"/>
                  </a:ext>
                </a:extLst>
              </p:cNvPr>
              <p:cNvSpPr txBox="1"/>
              <p:nvPr/>
            </p:nvSpPr>
            <p:spPr>
              <a:xfrm>
                <a:off x="670724" y="3100290"/>
                <a:ext cx="6433749" cy="411395"/>
              </a:xfrm>
              <a:prstGeom prst="rect">
                <a:avLst/>
              </a:prstGeom>
              <a:noFill/>
            </p:spPr>
            <p:txBody>
              <a:bodyPr wrap="none" rtlCol="0">
                <a:spAutoFit/>
              </a:bodyPr>
              <a:lstStyle/>
              <a:p>
                <a:r>
                  <a:rPr lang="en-CN" dirty="0">
                    <a:latin typeface="+mn-ea"/>
                  </a:rPr>
                  <a:t>已知</a:t>
                </a:r>
                <a:r>
                  <a:rPr lang="en-CN" dirty="0">
                    <a:solidFill>
                      <a:srgbClr val="836967"/>
                    </a:solidFill>
                  </a:rPr>
                  <a:t> </a:t>
                </a:r>
                <a14:m>
                  <m:oMath xmlns:m="http://schemas.openxmlformats.org/officeDocument/2006/math">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oMath>
                </a14:m>
                <a:r>
                  <a:rPr lang="en-CN" dirty="0">
                    <a:latin typeface="+mn-ea"/>
                  </a:rPr>
                  <a:t>存在最大值</a:t>
                </a:r>
                <a:r>
                  <a:rPr lang="zh-CN" altLang="en-US" dirty="0">
                    <a:latin typeface="+mn-ea"/>
                  </a:rPr>
                  <a:t>，因此</a:t>
                </a:r>
                <a14:m>
                  <m:oMath xmlns:m="http://schemas.openxmlformats.org/officeDocument/2006/math">
                    <m:d>
                      <m:dPr>
                        <m:begChr m:val="‖"/>
                        <m:endChr m:val="‖"/>
                        <m:ctrlPr>
                          <a:rPr lang="en-US" altLang="zh-CN" i="1" smtClean="0">
                            <a:latin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𝛾</m:t>
                    </m:r>
                  </m:oMath>
                </a14:m>
                <a:r>
                  <a:rPr lang="zh-CN" altLang="en-US" dirty="0">
                    <a:latin typeface="+mn-ea"/>
                  </a:rPr>
                  <a:t>。</a:t>
                </a:r>
                <a:endParaRPr lang="en-CN" dirty="0">
                  <a:latin typeface="+mn-ea"/>
                </a:endParaRPr>
              </a:p>
            </p:txBody>
          </p:sp>
        </mc:Choice>
        <mc:Fallback xmlns="">
          <p:sp>
            <p:nvSpPr>
              <p:cNvPr id="6" name="TextBox 5">
                <a:extLst>
                  <a:ext uri="{FF2B5EF4-FFF2-40B4-BE49-F238E27FC236}">
                    <a16:creationId xmlns:a16="http://schemas.microsoft.com/office/drawing/2014/main" id="{1D55D732-BA0C-4E45-91C3-3902DA2CBB63}"/>
                  </a:ext>
                </a:extLst>
              </p:cNvPr>
              <p:cNvSpPr txBox="1">
                <a:spLocks noRot="1" noChangeAspect="1" noMove="1" noResize="1" noEditPoints="1" noAdjustHandles="1" noChangeArrowheads="1" noChangeShapeType="1" noTextEdit="1"/>
              </p:cNvSpPr>
              <p:nvPr/>
            </p:nvSpPr>
            <p:spPr>
              <a:xfrm>
                <a:off x="670724" y="3100290"/>
                <a:ext cx="6433749" cy="411395"/>
              </a:xfrm>
              <a:prstGeom prst="rect">
                <a:avLst/>
              </a:prstGeom>
              <a:blipFill>
                <a:blip r:embed="rId5"/>
                <a:stretch>
                  <a:fillRect l="-787" t="-3030"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055351-3EC5-2C4F-A914-9F45482A761C}"/>
                  </a:ext>
                </a:extLst>
              </p:cNvPr>
              <p:cNvSpPr txBox="1"/>
              <p:nvPr/>
            </p:nvSpPr>
            <p:spPr>
              <a:xfrm>
                <a:off x="660400" y="3592619"/>
                <a:ext cx="6754734" cy="516167"/>
              </a:xfrm>
              <a:prstGeom prst="rect">
                <a:avLst/>
              </a:prstGeom>
              <a:noFill/>
            </p:spPr>
            <p:txBody>
              <a:bodyPr wrap="none" rtlCol="0">
                <a:spAutoFit/>
              </a:bodyPr>
              <a:lstStyle/>
              <a:p>
                <a:r>
                  <a:rPr lang="en-CN" dirty="0">
                    <a:latin typeface="+mn-ea"/>
                  </a:rPr>
                  <a:t>假设</a:t>
                </a:r>
                <a14:m>
                  <m:oMath xmlns:m="http://schemas.openxmlformats.org/officeDocument/2006/math">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1</m:t>
                            </m:r>
                          </m:sub>
                        </m:sSub>
                        <m:r>
                          <a:rPr lang="zh-CN" altLang="en-US" i="1" smtClean="0">
                            <a:latin typeface="Cambria Math" panose="02040503050406030204" pitchFamily="18" charset="0"/>
                          </a:rPr>
                          <m:t>是</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zh-CN" altLang="en-US" i="1">
                            <a:latin typeface="Cambria Math" panose="02040503050406030204" pitchFamily="18" charset="0"/>
                          </a:rPr>
                          <m:t>矩阵</m:t>
                        </m:r>
                        <m:r>
                          <a:rPr lang="zh-CN" altLang="en-US" i="1" smtClean="0">
                            <a:latin typeface="Cambria Math" panose="02040503050406030204" pitchFamily="18" charset="0"/>
                          </a:rPr>
                          <m:t>的</m:t>
                        </m:r>
                        <m:r>
                          <a:rPr lang="zh-CN" altLang="en-US" i="1">
                            <a:latin typeface="Cambria Math" panose="02040503050406030204" pitchFamily="18" charset="0"/>
                          </a:rPr>
                          <m:t>奇异值</m:t>
                        </m:r>
                        <m:r>
                          <a:rPr lang="zh-CN" altLang="en-US" i="1" smtClean="0">
                            <a:latin typeface="Cambria Math" panose="02040503050406030204" pitchFamily="18" charset="0"/>
                          </a:rPr>
                          <m:t>分解后</m:t>
                        </m:r>
                        <m:r>
                          <a:rPr lang="zh-CN" altLang="en-US" i="1">
                            <a:latin typeface="Cambria Math" panose="02040503050406030204" pitchFamily="18" charset="0"/>
                          </a:rPr>
                          <m:t>的</m:t>
                        </m:r>
                        <m:r>
                          <a:rPr lang="zh-CN" altLang="en-US" i="1" smtClean="0">
                            <a:latin typeface="Cambria Math" panose="02040503050406030204" pitchFamily="18" charset="0"/>
                          </a:rPr>
                          <m:t>最大</m:t>
                        </m:r>
                        <m:r>
                          <a:rPr lang="zh-CN" altLang="en-US" i="1">
                            <a:latin typeface="Cambria Math" panose="02040503050406030204" pitchFamily="18" charset="0"/>
                          </a:rPr>
                          <m:t>值</m:t>
                        </m:r>
                        <m:r>
                          <a:rPr lang="zh-CN" altLang="en-US" b="0" i="1" smtClean="0">
                            <a:latin typeface="Cambria Math" panose="02040503050406030204" pitchFamily="18" charset="0"/>
                          </a:rPr>
                          <m:t>，</m:t>
                        </m:r>
                        <m:r>
                          <a:rPr lang="zh-CN" altLang="en-US" i="1">
                            <a:latin typeface="Cambria Math" panose="02040503050406030204" pitchFamily="18" charset="0"/>
                          </a:rPr>
                          <m:t>如果</m:t>
                        </m:r>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𝛾</m:t>
                        </m:r>
                      </m:den>
                    </m:f>
                  </m:oMath>
                </a14:m>
                <a:r>
                  <a:rPr lang="zh-CN" altLang="en-US" dirty="0">
                    <a:latin typeface="+mn-ea"/>
                  </a:rPr>
                  <a:t>，可知：</a:t>
                </a:r>
                <a:endParaRPr lang="en-CN" dirty="0">
                  <a:latin typeface="+mn-ea"/>
                </a:endParaRPr>
              </a:p>
            </p:txBody>
          </p:sp>
        </mc:Choice>
        <mc:Fallback xmlns="">
          <p:sp>
            <p:nvSpPr>
              <p:cNvPr id="9" name="TextBox 8">
                <a:extLst>
                  <a:ext uri="{FF2B5EF4-FFF2-40B4-BE49-F238E27FC236}">
                    <a16:creationId xmlns:a16="http://schemas.microsoft.com/office/drawing/2014/main" id="{21055351-3EC5-2C4F-A914-9F45482A761C}"/>
                  </a:ext>
                </a:extLst>
              </p:cNvPr>
              <p:cNvSpPr txBox="1">
                <a:spLocks noRot="1" noChangeAspect="1" noMove="1" noResize="1" noEditPoints="1" noAdjustHandles="1" noChangeArrowheads="1" noChangeShapeType="1" noTextEdit="1"/>
              </p:cNvSpPr>
              <p:nvPr/>
            </p:nvSpPr>
            <p:spPr>
              <a:xfrm>
                <a:off x="660400" y="3592619"/>
                <a:ext cx="6754734" cy="516167"/>
              </a:xfrm>
              <a:prstGeom prst="rect">
                <a:avLst/>
              </a:prstGeom>
              <a:blipFill>
                <a:blip r:embed="rId6"/>
                <a:stretch>
                  <a:fillRect l="-5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718B33-9132-2F4D-9848-39247067A0C2}"/>
                  </a:ext>
                </a:extLst>
              </p:cNvPr>
              <p:cNvSpPr txBox="1"/>
              <p:nvPr/>
            </p:nvSpPr>
            <p:spPr>
              <a:xfrm>
                <a:off x="3253042" y="4078886"/>
                <a:ext cx="5737212"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en>
                          </m:f>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hh</m:t>
                              </m:r>
                            </m:sub>
                          </m:sSub>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𝜂</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𝛾</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𝛾</m:t>
                          </m:r>
                        </m:den>
                      </m:f>
                      <m:r>
                        <a:rPr lang="en-US" altLang="zh-CN" b="0" i="1" smtClean="0">
                          <a:latin typeface="Cambria Math" panose="02040503050406030204" pitchFamily="18" charset="0"/>
                          <a:ea typeface="Cambria Math" panose="02040503050406030204" pitchFamily="18" charset="0"/>
                        </a:rPr>
                        <m:t>&lt;1</m:t>
                      </m:r>
                      <m:r>
                        <a:rPr lang="zh-CN" altLang="en-US" b="0" i="1" smtClean="0">
                          <a:latin typeface="Cambria Math" panose="02040503050406030204" pitchFamily="18" charset="0"/>
                          <a:ea typeface="Cambria Math" panose="02040503050406030204" pitchFamily="18" charset="0"/>
                        </a:rPr>
                        <m:t> </m:t>
                      </m:r>
                    </m:oMath>
                  </m:oMathPara>
                </a14:m>
                <a:endParaRPr lang="en-CN" dirty="0">
                  <a:latin typeface="+mn-ea"/>
                </a:endParaRPr>
              </a:p>
            </p:txBody>
          </p:sp>
        </mc:Choice>
        <mc:Fallback xmlns="">
          <p:sp>
            <p:nvSpPr>
              <p:cNvPr id="10" name="TextBox 9">
                <a:extLst>
                  <a:ext uri="{FF2B5EF4-FFF2-40B4-BE49-F238E27FC236}">
                    <a16:creationId xmlns:a16="http://schemas.microsoft.com/office/drawing/2014/main" id="{AC718B33-9132-2F4D-9848-39247067A0C2}"/>
                  </a:ext>
                </a:extLst>
              </p:cNvPr>
              <p:cNvSpPr txBox="1">
                <a:spLocks noRot="1" noChangeAspect="1" noMove="1" noResize="1" noEditPoints="1" noAdjustHandles="1" noChangeArrowheads="1" noChangeShapeType="1" noTextEdit="1"/>
              </p:cNvSpPr>
              <p:nvPr/>
            </p:nvSpPr>
            <p:spPr>
              <a:xfrm>
                <a:off x="3253042" y="4078886"/>
                <a:ext cx="5737212" cy="573490"/>
              </a:xfrm>
              <a:prstGeom prst="rect">
                <a:avLst/>
              </a:prstGeom>
              <a:blipFill>
                <a:blip r:embed="rId7"/>
                <a:stretch>
                  <a:fillRect l="-221" t="-2174" r="-1106" b="-10870"/>
                </a:stretch>
              </a:blipFill>
            </p:spPr>
            <p:txBody>
              <a:bodyPr/>
              <a:lstStyle/>
              <a:p>
                <a:r>
                  <a:rPr lang="en-CN">
                    <a:noFill/>
                  </a:rPr>
                  <a:t> </a:t>
                </a:r>
              </a:p>
            </p:txBody>
          </p:sp>
        </mc:Fallback>
      </mc:AlternateContent>
      <p:sp>
        <p:nvSpPr>
          <p:cNvPr id="11" name="TextBox 10">
            <a:extLst>
              <a:ext uri="{FF2B5EF4-FFF2-40B4-BE49-F238E27FC236}">
                <a16:creationId xmlns:a16="http://schemas.microsoft.com/office/drawing/2014/main" id="{8DA67E65-0453-AE48-A078-EC5A6D9A1E69}"/>
              </a:ext>
            </a:extLst>
          </p:cNvPr>
          <p:cNvSpPr txBox="1"/>
          <p:nvPr/>
        </p:nvSpPr>
        <p:spPr>
          <a:xfrm>
            <a:off x="660400" y="4849789"/>
            <a:ext cx="2323072" cy="369332"/>
          </a:xfrm>
          <a:prstGeom prst="rect">
            <a:avLst/>
          </a:prstGeom>
          <a:noFill/>
        </p:spPr>
        <p:txBody>
          <a:bodyPr wrap="none" rtlCol="0">
            <a:spAutoFit/>
          </a:bodyPr>
          <a:lstStyle/>
          <a:p>
            <a:pPr algn="l"/>
            <a:r>
              <a:rPr lang="en-CN" dirty="0">
                <a:latin typeface="+mn-ea"/>
              </a:rPr>
              <a:t>通过多次连乘</a:t>
            </a:r>
            <a:r>
              <a:rPr lang="zh-CN" altLang="en-US" dirty="0">
                <a:latin typeface="+mn-ea"/>
              </a:rPr>
              <a:t>，得到</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D1E962-E1F2-B24C-9A24-54DFE721E300}"/>
                  </a:ext>
                </a:extLst>
              </p:cNvPr>
              <p:cNvSpPr txBox="1"/>
              <p:nvPr/>
            </p:nvSpPr>
            <p:spPr>
              <a:xfrm>
                <a:off x="2369073" y="5163194"/>
                <a:ext cx="4084451"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N" i="1" smtClean="0">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a:latin typeface="Cambria Math" panose="02040503050406030204" pitchFamily="18" charset="0"/>
                                </a:rPr>
                                <m:t>=</m:t>
                              </m:r>
                              <m:r>
                                <a:rPr lang="en-CN" i="1">
                                  <a:latin typeface="Cambria Math" panose="02040503050406030204" pitchFamily="18" charset="0"/>
                                </a:rPr>
                                <m:t>𝑘</m:t>
                              </m:r>
                              <m:r>
                                <a:rPr lang="en-CN">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r>
                        <a:rPr lang="en-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𝜂</m:t>
                          </m:r>
                        </m:e>
                        <m:sup>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en-CN" dirty="0">
                  <a:latin typeface="+mn-ea"/>
                </a:endParaRPr>
              </a:p>
            </p:txBody>
          </p:sp>
        </mc:Choice>
        <mc:Fallback xmlns="">
          <p:sp>
            <p:nvSpPr>
              <p:cNvPr id="12" name="TextBox 11">
                <a:extLst>
                  <a:ext uri="{FF2B5EF4-FFF2-40B4-BE49-F238E27FC236}">
                    <a16:creationId xmlns:a16="http://schemas.microsoft.com/office/drawing/2014/main" id="{90D1E962-E1F2-B24C-9A24-54DFE721E300}"/>
                  </a:ext>
                </a:extLst>
              </p:cNvPr>
              <p:cNvSpPr txBox="1">
                <a:spLocks noRot="1" noChangeAspect="1" noMove="1" noResize="1" noEditPoints="1" noAdjustHandles="1" noChangeArrowheads="1" noChangeShapeType="1" noTextEdit="1"/>
              </p:cNvSpPr>
              <p:nvPr/>
            </p:nvSpPr>
            <p:spPr>
              <a:xfrm>
                <a:off x="2369073" y="5163194"/>
                <a:ext cx="4084451" cy="972702"/>
              </a:xfrm>
              <a:prstGeom prst="rect">
                <a:avLst/>
              </a:prstGeom>
              <a:blipFill>
                <a:blip r:embed="rId8"/>
                <a:stretch>
                  <a:fillRect l="-11765" t="-80769" b="-1269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F5623B-CDD0-8848-8A7C-C951A9C8BA51}"/>
                  </a:ext>
                </a:extLst>
              </p:cNvPr>
              <p:cNvSpPr txBox="1"/>
              <p:nvPr/>
            </p:nvSpPr>
            <p:spPr>
              <a:xfrm>
                <a:off x="6625420" y="5059209"/>
                <a:ext cx="5242076" cy="803618"/>
              </a:xfrm>
              <a:prstGeom prst="rect">
                <a:avLst/>
              </a:prstGeom>
              <a:solidFill>
                <a:schemeClr val="accent4"/>
              </a:solidFill>
            </p:spPr>
            <p:txBody>
              <a:bodyPr wrap="none" rtlCol="0">
                <a:spAutoFit/>
              </a:bodyPr>
              <a:lstStyle/>
              <a:p>
                <a:r>
                  <a:rPr lang="en-US" b="1" dirty="0">
                    <a:latin typeface="+mn-ea"/>
                  </a:rPr>
                  <a:t>因为</a:t>
                </a:r>
                <a14:m>
                  <m:oMath xmlns:m="http://schemas.openxmlformats.org/officeDocument/2006/math">
                    <m:r>
                      <a:rPr lang="en-US" altLang="zh-CN" b="1" i="1" smtClean="0">
                        <a:latin typeface="Cambria Math" panose="02040503050406030204" pitchFamily="18" charset="0"/>
                      </a:rPr>
                      <m:t>𝜼</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en-US" altLang="zh-CN" b="1" dirty="0">
                    <a:latin typeface="+mn-ea"/>
                  </a:rPr>
                  <a:t>,</a:t>
                </a:r>
                <a:r>
                  <a:rPr lang="zh-CN" altLang="en-US" b="1" dirty="0">
                    <a:latin typeface="+mn-ea"/>
                  </a:rPr>
                  <a:t> </a:t>
                </a:r>
                <a:r>
                  <a:rPr lang="en-US" b="1" dirty="0" err="1">
                    <a:latin typeface="+mn-ea"/>
                  </a:rPr>
                  <a:t>当沿着时间方向回传时</a:t>
                </a:r>
                <a:r>
                  <a:rPr lang="en-US" altLang="zh-CN" b="1" dirty="0">
                    <a:ea typeface="Cambria Math" panose="02040503050406030204" pitchFamily="18" charset="0"/>
                  </a:rPr>
                  <a:t> </a:t>
                </a:r>
                <a14:m>
                  <m:oMath xmlns:m="http://schemas.openxmlformats.org/officeDocument/2006/math">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𝜼</m:t>
                        </m:r>
                      </m:e>
                      <m:sup>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𝒌</m:t>
                        </m:r>
                      </m:sup>
                    </m:sSup>
                  </m:oMath>
                </a14:m>
                <a:r>
                  <a:rPr lang="en-CN" b="1" dirty="0">
                    <a:latin typeface="+mn-ea"/>
                  </a:rPr>
                  <a:t>接近于</a:t>
                </a:r>
                <a:r>
                  <a:rPr lang="en-US" altLang="zh-CN" b="1" dirty="0">
                    <a:latin typeface="+mn-ea"/>
                  </a:rPr>
                  <a:t>0</a:t>
                </a:r>
                <a:r>
                  <a:rPr lang="zh-CN" altLang="en-US" b="1" dirty="0">
                    <a:latin typeface="+mn-ea"/>
                  </a:rPr>
                  <a:t>。</a:t>
                </a:r>
                <a:endParaRPr lang="en-US" altLang="zh-CN" b="1" dirty="0">
                  <a:latin typeface="+mn-ea"/>
                </a:endParaRPr>
              </a:p>
              <a:p>
                <a:r>
                  <a:rPr lang="zh-CN" altLang="en-US" b="1" dirty="0">
                    <a:latin typeface="+mn-ea"/>
                  </a:rPr>
                  <a:t>相反，如果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𝝀</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&gt;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𝛾</m:t>
                        </m:r>
                      </m:den>
                    </m:f>
                  </m:oMath>
                </a14:m>
                <a:r>
                  <a:rPr lang="zh-CN" altLang="en-US" b="1" dirty="0">
                    <a:latin typeface="+mn-ea"/>
                  </a:rPr>
                  <a:t>，可证明会出现梯度爆炸。</a:t>
                </a:r>
                <a:endParaRPr lang="en-CN" b="1" dirty="0">
                  <a:latin typeface="+mn-ea"/>
                </a:endParaRPr>
              </a:p>
            </p:txBody>
          </p:sp>
        </mc:Choice>
        <mc:Fallback xmlns="">
          <p:sp>
            <p:nvSpPr>
              <p:cNvPr id="22" name="TextBox 21">
                <a:extLst>
                  <a:ext uri="{FF2B5EF4-FFF2-40B4-BE49-F238E27FC236}">
                    <a16:creationId xmlns:a16="http://schemas.microsoft.com/office/drawing/2014/main" id="{ECF5623B-CDD0-8848-8A7C-C951A9C8BA51}"/>
                  </a:ext>
                </a:extLst>
              </p:cNvPr>
              <p:cNvSpPr txBox="1">
                <a:spLocks noRot="1" noChangeAspect="1" noMove="1" noResize="1" noEditPoints="1" noAdjustHandles="1" noChangeArrowheads="1" noChangeShapeType="1" noTextEdit="1"/>
              </p:cNvSpPr>
              <p:nvPr/>
            </p:nvSpPr>
            <p:spPr>
              <a:xfrm>
                <a:off x="6625420" y="5059209"/>
                <a:ext cx="5242076" cy="803618"/>
              </a:xfrm>
              <a:prstGeom prst="rect">
                <a:avLst/>
              </a:prstGeom>
              <a:blipFill>
                <a:blip r:embed="rId9"/>
                <a:stretch>
                  <a:fillRect l="-966" t="-1563"/>
                </a:stretch>
              </a:blipFill>
            </p:spPr>
            <p:txBody>
              <a:bodyPr/>
              <a:lstStyle/>
              <a:p>
                <a:r>
                  <a:rPr lang="en-CN">
                    <a:noFill/>
                  </a:rPr>
                  <a:t> </a:t>
                </a:r>
              </a:p>
            </p:txBody>
          </p:sp>
        </mc:Fallback>
      </mc:AlternateContent>
    </p:spTree>
    <p:extLst>
      <p:ext uri="{BB962C8B-B14F-4D97-AF65-F5344CB8AC3E}">
        <p14:creationId xmlns:p14="http://schemas.microsoft.com/office/powerpoint/2010/main" val="4236373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3" name="矩形 82">
            <a:extLst>
              <a:ext uri="{FF2B5EF4-FFF2-40B4-BE49-F238E27FC236}">
                <a16:creationId xmlns:a16="http://schemas.microsoft.com/office/drawing/2014/main" id="{EF16A56A-CE03-0BD0-A01D-36F127C82DBC}"/>
              </a:ext>
            </a:extLst>
          </p:cNvPr>
          <p:cNvSpPr/>
          <p:nvPr/>
        </p:nvSpPr>
        <p:spPr>
          <a:xfrm>
            <a:off x="1721785" y="2102195"/>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矩形 13">
            <a:extLst>
              <a:ext uri="{FF2B5EF4-FFF2-40B4-BE49-F238E27FC236}">
                <a16:creationId xmlns:a16="http://schemas.microsoft.com/office/drawing/2014/main" id="{EE3E8D2B-B92A-EB3D-39CE-D408AFB6B393}"/>
              </a:ext>
            </a:extLst>
          </p:cNvPr>
          <p:cNvSpPr/>
          <p:nvPr/>
        </p:nvSpPr>
        <p:spPr>
          <a:xfrm>
            <a:off x="1706330" y="1106143"/>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橢圓 4">
            <a:extLst>
              <a:ext uri="{FF2B5EF4-FFF2-40B4-BE49-F238E27FC236}">
                <a16:creationId xmlns:a16="http://schemas.microsoft.com/office/drawing/2014/main" id="{C7F51634-968D-1858-EC94-F6FD16AD9A82}"/>
              </a:ext>
            </a:extLst>
          </p:cNvPr>
          <p:cNvSpPr/>
          <p:nvPr/>
        </p:nvSpPr>
        <p:spPr>
          <a:xfrm>
            <a:off x="3806060"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5">
            <a:extLst>
              <a:ext uri="{FF2B5EF4-FFF2-40B4-BE49-F238E27FC236}">
                <a16:creationId xmlns:a16="http://schemas.microsoft.com/office/drawing/2014/main" id="{F8E8E2EE-A607-53AE-C181-751D8D170EC7}"/>
              </a:ext>
            </a:extLst>
          </p:cNvPr>
          <p:cNvSpPr/>
          <p:nvPr/>
        </p:nvSpPr>
        <p:spPr>
          <a:xfrm>
            <a:off x="3970630" y="576456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0" name="文字方塊 6">
            <a:extLst>
              <a:ext uri="{FF2B5EF4-FFF2-40B4-BE49-F238E27FC236}">
                <a16:creationId xmlns:a16="http://schemas.microsoft.com/office/drawing/2014/main" id="{D8903C17-6B06-BFC7-406D-82E3CC540D2A}"/>
              </a:ext>
            </a:extLst>
          </p:cNvPr>
          <p:cNvSpPr txBox="1"/>
          <p:nvPr/>
        </p:nvSpPr>
        <p:spPr>
          <a:xfrm>
            <a:off x="4087047"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 name="文字方塊 8">
            <a:extLst>
              <a:ext uri="{FF2B5EF4-FFF2-40B4-BE49-F238E27FC236}">
                <a16:creationId xmlns:a16="http://schemas.microsoft.com/office/drawing/2014/main" id="{F882D609-F10E-71A8-E458-1DAF6D2E212D}"/>
              </a:ext>
            </a:extLst>
          </p:cNvPr>
          <p:cNvSpPr txBox="1"/>
          <p:nvPr/>
        </p:nvSpPr>
        <p:spPr>
          <a:xfrm>
            <a:off x="3917451"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12" name="直線單箭頭接點 27">
            <a:extLst>
              <a:ext uri="{FF2B5EF4-FFF2-40B4-BE49-F238E27FC236}">
                <a16:creationId xmlns:a16="http://schemas.microsoft.com/office/drawing/2014/main" id="{52622E2B-C9EA-F5D5-1C78-DDD89E4E5D21}"/>
              </a:ext>
            </a:extLst>
          </p:cNvPr>
          <p:cNvCxnSpPr/>
          <p:nvPr/>
        </p:nvCxnSpPr>
        <p:spPr>
          <a:xfrm rot="16200000">
            <a:off x="3882400"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8">
            <a:extLst>
              <a:ext uri="{FF2B5EF4-FFF2-40B4-BE49-F238E27FC236}">
                <a16:creationId xmlns:a16="http://schemas.microsoft.com/office/drawing/2014/main" id="{54F87F53-87E5-E636-2913-57FD2FED3988}"/>
              </a:ext>
            </a:extLst>
          </p:cNvPr>
          <p:cNvCxnSpPr/>
          <p:nvPr/>
        </p:nvCxnSpPr>
        <p:spPr>
          <a:xfrm flipV="1">
            <a:off x="4131375"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33">
            <a:extLst>
              <a:ext uri="{FF2B5EF4-FFF2-40B4-BE49-F238E27FC236}">
                <a16:creationId xmlns:a16="http://schemas.microsoft.com/office/drawing/2014/main" id="{13B723E4-BB0F-5A1F-CBA1-6BBD63DE2904}"/>
              </a:ext>
            </a:extLst>
          </p:cNvPr>
          <p:cNvSpPr/>
          <p:nvPr/>
        </p:nvSpPr>
        <p:spPr>
          <a:xfrm>
            <a:off x="5381388"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矩形 34">
            <a:extLst>
              <a:ext uri="{FF2B5EF4-FFF2-40B4-BE49-F238E27FC236}">
                <a16:creationId xmlns:a16="http://schemas.microsoft.com/office/drawing/2014/main" id="{B3FB45C5-C6AD-631D-4609-4C51A6FBEAED}"/>
              </a:ext>
            </a:extLst>
          </p:cNvPr>
          <p:cNvSpPr/>
          <p:nvPr/>
        </p:nvSpPr>
        <p:spPr>
          <a:xfrm>
            <a:off x="5545958" y="576456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17" name="文字方塊 35">
            <a:extLst>
              <a:ext uri="{FF2B5EF4-FFF2-40B4-BE49-F238E27FC236}">
                <a16:creationId xmlns:a16="http://schemas.microsoft.com/office/drawing/2014/main" id="{5AD1061E-6A46-6F2E-0085-78E9890EF0E8}"/>
              </a:ext>
            </a:extLst>
          </p:cNvPr>
          <p:cNvSpPr txBox="1"/>
          <p:nvPr/>
        </p:nvSpPr>
        <p:spPr>
          <a:xfrm>
            <a:off x="5662375"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8" name="文字方塊 36">
            <a:extLst>
              <a:ext uri="{FF2B5EF4-FFF2-40B4-BE49-F238E27FC236}">
                <a16:creationId xmlns:a16="http://schemas.microsoft.com/office/drawing/2014/main" id="{816AECB0-9C4D-B40F-329C-A97129C6DDFA}"/>
              </a:ext>
            </a:extLst>
          </p:cNvPr>
          <p:cNvSpPr txBox="1"/>
          <p:nvPr/>
        </p:nvSpPr>
        <p:spPr>
          <a:xfrm>
            <a:off x="4717021" y="4865881"/>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19" name="文字方塊 37">
            <a:extLst>
              <a:ext uri="{FF2B5EF4-FFF2-40B4-BE49-F238E27FC236}">
                <a16:creationId xmlns:a16="http://schemas.microsoft.com/office/drawing/2014/main" id="{84D4DB94-2828-AE26-8D05-859B5A326727}"/>
              </a:ext>
            </a:extLst>
          </p:cNvPr>
          <p:cNvSpPr txBox="1"/>
          <p:nvPr/>
        </p:nvSpPr>
        <p:spPr>
          <a:xfrm>
            <a:off x="5492779"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20" name="直線單箭頭接點 38">
            <a:extLst>
              <a:ext uri="{FF2B5EF4-FFF2-40B4-BE49-F238E27FC236}">
                <a16:creationId xmlns:a16="http://schemas.microsoft.com/office/drawing/2014/main" id="{51513F45-2EBA-8F6E-2CD0-E932D6EDA4F4}"/>
              </a:ext>
            </a:extLst>
          </p:cNvPr>
          <p:cNvCxnSpPr/>
          <p:nvPr/>
        </p:nvCxnSpPr>
        <p:spPr>
          <a:xfrm>
            <a:off x="4534722" y="494548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9">
            <a:extLst>
              <a:ext uri="{FF2B5EF4-FFF2-40B4-BE49-F238E27FC236}">
                <a16:creationId xmlns:a16="http://schemas.microsoft.com/office/drawing/2014/main" id="{3949C747-1996-3C1A-BCEC-D2321B4FA313}"/>
              </a:ext>
            </a:extLst>
          </p:cNvPr>
          <p:cNvCxnSpPr/>
          <p:nvPr/>
        </p:nvCxnSpPr>
        <p:spPr>
          <a:xfrm rot="16200000">
            <a:off x="5457728"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0">
            <a:extLst>
              <a:ext uri="{FF2B5EF4-FFF2-40B4-BE49-F238E27FC236}">
                <a16:creationId xmlns:a16="http://schemas.microsoft.com/office/drawing/2014/main" id="{76B418A2-A306-0EC1-0475-14E0E5A310E6}"/>
              </a:ext>
            </a:extLst>
          </p:cNvPr>
          <p:cNvCxnSpPr/>
          <p:nvPr/>
        </p:nvCxnSpPr>
        <p:spPr>
          <a:xfrm flipV="1">
            <a:off x="5706703"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42">
            <a:extLst>
              <a:ext uri="{FF2B5EF4-FFF2-40B4-BE49-F238E27FC236}">
                <a16:creationId xmlns:a16="http://schemas.microsoft.com/office/drawing/2014/main" id="{B3ED7CCA-FC40-B901-2995-A610EC27AA28}"/>
              </a:ext>
            </a:extLst>
          </p:cNvPr>
          <p:cNvSpPr/>
          <p:nvPr/>
        </p:nvSpPr>
        <p:spPr>
          <a:xfrm>
            <a:off x="6922314"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矩形 43">
            <a:extLst>
              <a:ext uri="{FF2B5EF4-FFF2-40B4-BE49-F238E27FC236}">
                <a16:creationId xmlns:a16="http://schemas.microsoft.com/office/drawing/2014/main" id="{EEB954C1-9CFC-3405-4B96-26E3CC1B3F14}"/>
              </a:ext>
            </a:extLst>
          </p:cNvPr>
          <p:cNvSpPr/>
          <p:nvPr/>
        </p:nvSpPr>
        <p:spPr>
          <a:xfrm>
            <a:off x="7086884"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4" name="文字方塊 44">
            <a:extLst>
              <a:ext uri="{FF2B5EF4-FFF2-40B4-BE49-F238E27FC236}">
                <a16:creationId xmlns:a16="http://schemas.microsoft.com/office/drawing/2014/main" id="{C89DBA97-216D-1B13-B871-F8B0380607D3}"/>
              </a:ext>
            </a:extLst>
          </p:cNvPr>
          <p:cNvSpPr txBox="1"/>
          <p:nvPr/>
        </p:nvSpPr>
        <p:spPr>
          <a:xfrm>
            <a:off x="7203301"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45">
            <a:extLst>
              <a:ext uri="{FF2B5EF4-FFF2-40B4-BE49-F238E27FC236}">
                <a16:creationId xmlns:a16="http://schemas.microsoft.com/office/drawing/2014/main" id="{36744D69-1351-8EDD-A249-264D828F59DE}"/>
              </a:ext>
            </a:extLst>
          </p:cNvPr>
          <p:cNvSpPr txBox="1"/>
          <p:nvPr/>
        </p:nvSpPr>
        <p:spPr>
          <a:xfrm>
            <a:off x="6257947"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65" name="文字方塊 46">
            <a:extLst>
              <a:ext uri="{FF2B5EF4-FFF2-40B4-BE49-F238E27FC236}">
                <a16:creationId xmlns:a16="http://schemas.microsoft.com/office/drawing/2014/main" id="{C5812FAD-8613-3A16-EB9F-D62252291575}"/>
              </a:ext>
            </a:extLst>
          </p:cNvPr>
          <p:cNvSpPr txBox="1"/>
          <p:nvPr/>
        </p:nvSpPr>
        <p:spPr>
          <a:xfrm>
            <a:off x="7033705" y="3559052"/>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82" name="直線單箭頭接點 47">
            <a:extLst>
              <a:ext uri="{FF2B5EF4-FFF2-40B4-BE49-F238E27FC236}">
                <a16:creationId xmlns:a16="http://schemas.microsoft.com/office/drawing/2014/main" id="{FE0F52B2-4137-DDBC-D4B2-380CF6B3185D}"/>
              </a:ext>
            </a:extLst>
          </p:cNvPr>
          <p:cNvCxnSpPr/>
          <p:nvPr/>
        </p:nvCxnSpPr>
        <p:spPr>
          <a:xfrm>
            <a:off x="6075648"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48">
            <a:extLst>
              <a:ext uri="{FF2B5EF4-FFF2-40B4-BE49-F238E27FC236}">
                <a16:creationId xmlns:a16="http://schemas.microsoft.com/office/drawing/2014/main" id="{682DDAAA-A8CA-0356-A86F-63D5784D8F40}"/>
              </a:ext>
            </a:extLst>
          </p:cNvPr>
          <p:cNvCxnSpPr/>
          <p:nvPr/>
        </p:nvCxnSpPr>
        <p:spPr>
          <a:xfrm rot="16200000">
            <a:off x="6998654"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9">
            <a:extLst>
              <a:ext uri="{FF2B5EF4-FFF2-40B4-BE49-F238E27FC236}">
                <a16:creationId xmlns:a16="http://schemas.microsoft.com/office/drawing/2014/main" id="{C57751A8-D2FC-4043-C193-95972157BEDC}"/>
              </a:ext>
            </a:extLst>
          </p:cNvPr>
          <p:cNvCxnSpPr/>
          <p:nvPr/>
        </p:nvCxnSpPr>
        <p:spPr>
          <a:xfrm flipV="1">
            <a:off x="7247629"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51">
            <a:extLst>
              <a:ext uri="{FF2B5EF4-FFF2-40B4-BE49-F238E27FC236}">
                <a16:creationId xmlns:a16="http://schemas.microsoft.com/office/drawing/2014/main" id="{6D75A834-966A-2CAF-B73F-9C13011AC2FC}"/>
              </a:ext>
            </a:extLst>
          </p:cNvPr>
          <p:cNvSpPr/>
          <p:nvPr/>
        </p:nvSpPr>
        <p:spPr>
          <a:xfrm>
            <a:off x="9022576"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矩形 52">
            <a:extLst>
              <a:ext uri="{FF2B5EF4-FFF2-40B4-BE49-F238E27FC236}">
                <a16:creationId xmlns:a16="http://schemas.microsoft.com/office/drawing/2014/main" id="{997CDC9E-1284-E1DF-8326-E4CA7C81C833}"/>
              </a:ext>
            </a:extLst>
          </p:cNvPr>
          <p:cNvSpPr/>
          <p:nvPr/>
        </p:nvSpPr>
        <p:spPr>
          <a:xfrm>
            <a:off x="9187146"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89" name="文字方塊 53">
            <a:extLst>
              <a:ext uri="{FF2B5EF4-FFF2-40B4-BE49-F238E27FC236}">
                <a16:creationId xmlns:a16="http://schemas.microsoft.com/office/drawing/2014/main" id="{553BBE5C-44A7-19DE-13F2-8281B8E1EED8}"/>
              </a:ext>
            </a:extLst>
          </p:cNvPr>
          <p:cNvSpPr txBox="1"/>
          <p:nvPr/>
        </p:nvSpPr>
        <p:spPr>
          <a:xfrm>
            <a:off x="9303563"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0" name="文字方塊 54">
            <a:extLst>
              <a:ext uri="{FF2B5EF4-FFF2-40B4-BE49-F238E27FC236}">
                <a16:creationId xmlns:a16="http://schemas.microsoft.com/office/drawing/2014/main" id="{D94AD834-B22B-8929-FCE0-79C576A4D2AE}"/>
              </a:ext>
            </a:extLst>
          </p:cNvPr>
          <p:cNvSpPr txBox="1"/>
          <p:nvPr/>
        </p:nvSpPr>
        <p:spPr>
          <a:xfrm>
            <a:off x="8358209"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91" name="文字方塊 55">
            <a:extLst>
              <a:ext uri="{FF2B5EF4-FFF2-40B4-BE49-F238E27FC236}">
                <a16:creationId xmlns:a16="http://schemas.microsoft.com/office/drawing/2014/main" id="{524145FD-30C7-2D99-385C-1D063235868E}"/>
              </a:ext>
            </a:extLst>
          </p:cNvPr>
          <p:cNvSpPr txBox="1"/>
          <p:nvPr/>
        </p:nvSpPr>
        <p:spPr>
          <a:xfrm>
            <a:off x="9050423" y="3559052"/>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92" name="直線單箭頭接點 56">
            <a:extLst>
              <a:ext uri="{FF2B5EF4-FFF2-40B4-BE49-F238E27FC236}">
                <a16:creationId xmlns:a16="http://schemas.microsoft.com/office/drawing/2014/main" id="{80E6C244-E5D3-9420-4520-9BDFEE5C2CE1}"/>
              </a:ext>
            </a:extLst>
          </p:cNvPr>
          <p:cNvCxnSpPr/>
          <p:nvPr/>
        </p:nvCxnSpPr>
        <p:spPr>
          <a:xfrm>
            <a:off x="8175910"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57">
            <a:extLst>
              <a:ext uri="{FF2B5EF4-FFF2-40B4-BE49-F238E27FC236}">
                <a16:creationId xmlns:a16="http://schemas.microsoft.com/office/drawing/2014/main" id="{31238554-1FC1-CBF4-954D-5DDC9F236340}"/>
              </a:ext>
            </a:extLst>
          </p:cNvPr>
          <p:cNvCxnSpPr/>
          <p:nvPr/>
        </p:nvCxnSpPr>
        <p:spPr>
          <a:xfrm rot="16200000">
            <a:off x="9098916"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58">
            <a:extLst>
              <a:ext uri="{FF2B5EF4-FFF2-40B4-BE49-F238E27FC236}">
                <a16:creationId xmlns:a16="http://schemas.microsoft.com/office/drawing/2014/main" id="{3DCF0771-4E4A-0AC9-A362-311DCD1100BE}"/>
              </a:ext>
            </a:extLst>
          </p:cNvPr>
          <p:cNvCxnSpPr/>
          <p:nvPr/>
        </p:nvCxnSpPr>
        <p:spPr>
          <a:xfrm flipV="1">
            <a:off x="9347891"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60">
            <a:extLst>
              <a:ext uri="{FF2B5EF4-FFF2-40B4-BE49-F238E27FC236}">
                <a16:creationId xmlns:a16="http://schemas.microsoft.com/office/drawing/2014/main" id="{DB022477-7622-924E-B7A1-DF6BDE219B91}"/>
              </a:ext>
            </a:extLst>
          </p:cNvPr>
          <p:cNvSpPr txBox="1"/>
          <p:nvPr/>
        </p:nvSpPr>
        <p:spPr>
          <a:xfrm>
            <a:off x="7460476" y="4596844"/>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67">
                <a:extLst>
                  <a:ext uri="{FF2B5EF4-FFF2-40B4-BE49-F238E27FC236}">
                    <a16:creationId xmlns:a16="http://schemas.microsoft.com/office/drawing/2014/main" id="{6109E234-5FAE-61EF-D4E3-04208083615D}"/>
                  </a:ext>
                </a:extLst>
              </p:cNvPr>
              <p:cNvSpPr txBox="1"/>
              <p:nvPr/>
            </p:nvSpPr>
            <p:spPr>
              <a:xfrm>
                <a:off x="1907704" y="109900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96" name="文字方塊 67">
                <a:extLst>
                  <a:ext uri="{FF2B5EF4-FFF2-40B4-BE49-F238E27FC236}">
                    <a16:creationId xmlns:a16="http://schemas.microsoft.com/office/drawing/2014/main" id="{6109E234-5FAE-61EF-D4E3-04208083615D}"/>
                  </a:ext>
                </a:extLst>
              </p:cNvPr>
              <p:cNvSpPr txBox="1">
                <a:spLocks noRot="1" noChangeAspect="1" noMove="1" noResize="1" noEditPoints="1" noAdjustHandles="1" noChangeArrowheads="1" noChangeShapeType="1" noTextEdit="1"/>
              </p:cNvSpPr>
              <p:nvPr/>
            </p:nvSpPr>
            <p:spPr>
              <a:xfrm>
                <a:off x="1907704" y="1099007"/>
                <a:ext cx="875688" cy="369332"/>
              </a:xfrm>
              <a:prstGeom prst="rect">
                <a:avLst/>
              </a:prstGeom>
              <a:blipFill>
                <a:blip r:embed="rId3"/>
                <a:stretch>
                  <a:fillRect l="-4286" r="-7143"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7" name="文字方塊 68">
                <a:extLst>
                  <a:ext uri="{FF2B5EF4-FFF2-40B4-BE49-F238E27FC236}">
                    <a16:creationId xmlns:a16="http://schemas.microsoft.com/office/drawing/2014/main" id="{8213DB05-9C1D-8D3F-CF46-A9E1599620AC}"/>
                  </a:ext>
                </a:extLst>
              </p:cNvPr>
              <p:cNvSpPr txBox="1"/>
              <p:nvPr/>
            </p:nvSpPr>
            <p:spPr>
              <a:xfrm>
                <a:off x="1909501" y="15757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=1.01</m:t>
                      </m:r>
                    </m:oMath>
                  </m:oMathPara>
                </a14:m>
                <a:endParaRPr lang="zh-TW" altLang="en-US" sz="2400" dirty="0"/>
              </a:p>
            </p:txBody>
          </p:sp>
        </mc:Choice>
        <mc:Fallback xmlns="">
          <p:sp>
            <p:nvSpPr>
              <p:cNvPr id="97" name="文字方塊 68">
                <a:extLst>
                  <a:ext uri="{FF2B5EF4-FFF2-40B4-BE49-F238E27FC236}">
                    <a16:creationId xmlns:a16="http://schemas.microsoft.com/office/drawing/2014/main" id="{8213DB05-9C1D-8D3F-CF46-A9E1599620AC}"/>
                  </a:ext>
                </a:extLst>
              </p:cNvPr>
              <p:cNvSpPr txBox="1">
                <a:spLocks noRot="1" noChangeAspect="1" noMove="1" noResize="1" noEditPoints="1" noAdjustHandles="1" noChangeArrowheads="1" noChangeShapeType="1" noTextEdit="1"/>
              </p:cNvSpPr>
              <p:nvPr/>
            </p:nvSpPr>
            <p:spPr>
              <a:xfrm>
                <a:off x="1909501" y="1575762"/>
                <a:ext cx="1278042" cy="369332"/>
              </a:xfrm>
              <a:prstGeom prst="rect">
                <a:avLst/>
              </a:prstGeom>
              <a:blipFill>
                <a:blip r:embed="rId4"/>
                <a:stretch>
                  <a:fillRect l="-2941" r="-3922" b="-6452"/>
                </a:stretch>
              </a:blipFill>
            </p:spPr>
            <p:txBody>
              <a:bodyPr/>
              <a:lstStyle/>
              <a:p>
                <a:r>
                  <a:rPr lang="en-CN">
                    <a:noFill/>
                  </a:rPr>
                  <a:t> </a:t>
                </a:r>
              </a:p>
            </p:txBody>
          </p:sp>
        </mc:Fallback>
      </mc:AlternateContent>
      <p:sp>
        <p:nvSpPr>
          <p:cNvPr id="98" name="向右箭號 9">
            <a:extLst>
              <a:ext uri="{FF2B5EF4-FFF2-40B4-BE49-F238E27FC236}">
                <a16:creationId xmlns:a16="http://schemas.microsoft.com/office/drawing/2014/main" id="{30B40236-6EFF-8521-8B69-3FF7B7BCBA34}"/>
              </a:ext>
            </a:extLst>
          </p:cNvPr>
          <p:cNvSpPr/>
          <p:nvPr/>
        </p:nvSpPr>
        <p:spPr>
          <a:xfrm>
            <a:off x="3414213" y="119279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向右箭號 69">
            <a:extLst>
              <a:ext uri="{FF2B5EF4-FFF2-40B4-BE49-F238E27FC236}">
                <a16:creationId xmlns:a16="http://schemas.microsoft.com/office/drawing/2014/main" id="{2D470529-C35E-38C0-895E-7F490250F23C}"/>
              </a:ext>
            </a:extLst>
          </p:cNvPr>
          <p:cNvSpPr/>
          <p:nvPr/>
        </p:nvSpPr>
        <p:spPr>
          <a:xfrm>
            <a:off x="3419472" y="1680925"/>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0" name="文字方塊 70">
                <a:extLst>
                  <a:ext uri="{FF2B5EF4-FFF2-40B4-BE49-F238E27FC236}">
                    <a16:creationId xmlns:a16="http://schemas.microsoft.com/office/drawing/2014/main" id="{80A74F74-AFBF-EE0D-141A-674A0960493F}"/>
                  </a:ext>
                </a:extLst>
              </p:cNvPr>
              <p:cNvSpPr txBox="1"/>
              <p:nvPr/>
            </p:nvSpPr>
            <p:spPr>
              <a:xfrm>
                <a:off x="4262965" y="109452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100" name="文字方塊 70">
                <a:extLst>
                  <a:ext uri="{FF2B5EF4-FFF2-40B4-BE49-F238E27FC236}">
                    <a16:creationId xmlns:a16="http://schemas.microsoft.com/office/drawing/2014/main" id="{80A74F74-AFBF-EE0D-141A-674A0960493F}"/>
                  </a:ext>
                </a:extLst>
              </p:cNvPr>
              <p:cNvSpPr txBox="1">
                <a:spLocks noRot="1" noChangeAspect="1" noMove="1" noResize="1" noEditPoints="1" noAdjustHandles="1" noChangeArrowheads="1" noChangeShapeType="1" noTextEdit="1"/>
              </p:cNvSpPr>
              <p:nvPr/>
            </p:nvSpPr>
            <p:spPr>
              <a:xfrm>
                <a:off x="4262965" y="1094527"/>
                <a:ext cx="1351075" cy="369332"/>
              </a:xfrm>
              <a:prstGeom prst="rect">
                <a:avLst/>
              </a:prstGeom>
              <a:blipFill>
                <a:blip r:embed="rId5"/>
                <a:stretch>
                  <a:fillRect l="-4630" r="-3704" b="-23333"/>
                </a:stretch>
              </a:blipFill>
            </p:spPr>
            <p:txBody>
              <a:bodyPr/>
              <a:lstStyle/>
              <a:p>
                <a:r>
                  <a:rPr lang="en-CN">
                    <a:noFill/>
                  </a:rPr>
                  <a:t> </a:t>
                </a:r>
              </a:p>
            </p:txBody>
          </p:sp>
        </mc:Fallback>
      </mc:AlternateContent>
      <p:cxnSp>
        <p:nvCxnSpPr>
          <p:cNvPr id="101" name="直線接點 11">
            <a:extLst>
              <a:ext uri="{FF2B5EF4-FFF2-40B4-BE49-F238E27FC236}">
                <a16:creationId xmlns:a16="http://schemas.microsoft.com/office/drawing/2014/main" id="{AF7FB2A7-C4E2-4122-EACE-1621C9E34D84}"/>
              </a:ext>
            </a:extLst>
          </p:cNvPr>
          <p:cNvCxnSpPr/>
          <p:nvPr/>
        </p:nvCxnSpPr>
        <p:spPr>
          <a:xfrm flipH="1">
            <a:off x="3926660" y="4733657"/>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71">
            <a:extLst>
              <a:ext uri="{FF2B5EF4-FFF2-40B4-BE49-F238E27FC236}">
                <a16:creationId xmlns:a16="http://schemas.microsoft.com/office/drawing/2014/main" id="{48DD299F-BA38-0DAF-C2A4-6E9E987528E4}"/>
              </a:ext>
            </a:extLst>
          </p:cNvPr>
          <p:cNvCxnSpPr/>
          <p:nvPr/>
        </p:nvCxnSpPr>
        <p:spPr>
          <a:xfrm flipH="1">
            <a:off x="5524264" y="4743372"/>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72">
            <a:extLst>
              <a:ext uri="{FF2B5EF4-FFF2-40B4-BE49-F238E27FC236}">
                <a16:creationId xmlns:a16="http://schemas.microsoft.com/office/drawing/2014/main" id="{D03DA8A5-AC9C-0234-BF54-0C7ADBDE0A51}"/>
              </a:ext>
            </a:extLst>
          </p:cNvPr>
          <p:cNvCxnSpPr/>
          <p:nvPr/>
        </p:nvCxnSpPr>
        <p:spPr>
          <a:xfrm flipH="1">
            <a:off x="7040215" y="469733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接點 73">
            <a:extLst>
              <a:ext uri="{FF2B5EF4-FFF2-40B4-BE49-F238E27FC236}">
                <a16:creationId xmlns:a16="http://schemas.microsoft.com/office/drawing/2014/main" id="{36C5CD53-EBFF-C6D9-8FB7-7A0C9856BC87}"/>
              </a:ext>
            </a:extLst>
          </p:cNvPr>
          <p:cNvCxnSpPr/>
          <p:nvPr/>
        </p:nvCxnSpPr>
        <p:spPr>
          <a:xfrm flipH="1">
            <a:off x="9173259" y="4706060"/>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74">
                <a:extLst>
                  <a:ext uri="{FF2B5EF4-FFF2-40B4-BE49-F238E27FC236}">
                    <a16:creationId xmlns:a16="http://schemas.microsoft.com/office/drawing/2014/main" id="{1765CCE5-4C4E-A1AF-4022-0213B8EB6F5E}"/>
                  </a:ext>
                </a:extLst>
              </p:cNvPr>
              <p:cNvSpPr txBox="1"/>
              <p:nvPr/>
            </p:nvSpPr>
            <p:spPr>
              <a:xfrm>
                <a:off x="4251657" y="155573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0" smtClean="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105" name="文字方塊 74">
                <a:extLst>
                  <a:ext uri="{FF2B5EF4-FFF2-40B4-BE49-F238E27FC236}">
                    <a16:creationId xmlns:a16="http://schemas.microsoft.com/office/drawing/2014/main" id="{1765CCE5-4C4E-A1AF-4022-0213B8EB6F5E}"/>
                  </a:ext>
                </a:extLst>
              </p:cNvPr>
              <p:cNvSpPr txBox="1">
                <a:spLocks noRot="1" noChangeAspect="1" noMove="1" noResize="1" noEditPoints="1" noAdjustHandles="1" noChangeArrowheads="1" noChangeShapeType="1" noTextEdit="1"/>
              </p:cNvSpPr>
              <p:nvPr/>
            </p:nvSpPr>
            <p:spPr>
              <a:xfrm>
                <a:off x="4251657" y="1555738"/>
                <a:ext cx="2027543" cy="369332"/>
              </a:xfrm>
              <a:prstGeom prst="rect">
                <a:avLst/>
              </a:prstGeom>
              <a:blipFill>
                <a:blip r:embed="rId6"/>
                <a:stretch>
                  <a:fillRect l="-3106" r="-3106"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6" name="文字方塊 75">
                <a:extLst>
                  <a:ext uri="{FF2B5EF4-FFF2-40B4-BE49-F238E27FC236}">
                    <a16:creationId xmlns:a16="http://schemas.microsoft.com/office/drawing/2014/main" id="{3FEDECC3-0EE9-4D1D-5262-DC3B7496E8EB}"/>
                  </a:ext>
                </a:extLst>
              </p:cNvPr>
              <p:cNvSpPr txBox="1"/>
              <p:nvPr/>
            </p:nvSpPr>
            <p:spPr>
              <a:xfrm>
                <a:off x="1924957" y="21073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=0.99</m:t>
                      </m:r>
                    </m:oMath>
                  </m:oMathPara>
                </a14:m>
                <a:endParaRPr lang="zh-TW" altLang="en-US" sz="2400" dirty="0"/>
              </a:p>
            </p:txBody>
          </p:sp>
        </mc:Choice>
        <mc:Fallback xmlns="">
          <p:sp>
            <p:nvSpPr>
              <p:cNvPr id="106" name="文字方塊 75">
                <a:extLst>
                  <a:ext uri="{FF2B5EF4-FFF2-40B4-BE49-F238E27FC236}">
                    <a16:creationId xmlns:a16="http://schemas.microsoft.com/office/drawing/2014/main" id="{3FEDECC3-0EE9-4D1D-5262-DC3B7496E8EB}"/>
                  </a:ext>
                </a:extLst>
              </p:cNvPr>
              <p:cNvSpPr txBox="1">
                <a:spLocks noRot="1" noChangeAspect="1" noMove="1" noResize="1" noEditPoints="1" noAdjustHandles="1" noChangeArrowheads="1" noChangeShapeType="1" noTextEdit="1"/>
              </p:cNvSpPr>
              <p:nvPr/>
            </p:nvSpPr>
            <p:spPr>
              <a:xfrm>
                <a:off x="1924957" y="2107362"/>
                <a:ext cx="1278042" cy="369332"/>
              </a:xfrm>
              <a:prstGeom prst="rect">
                <a:avLst/>
              </a:prstGeom>
              <a:blipFill>
                <a:blip r:embed="rId7"/>
                <a:stretch>
                  <a:fillRect l="-2941" r="-4902" b="-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文字方塊 76">
                <a:extLst>
                  <a:ext uri="{FF2B5EF4-FFF2-40B4-BE49-F238E27FC236}">
                    <a16:creationId xmlns:a16="http://schemas.microsoft.com/office/drawing/2014/main" id="{626005D1-EF55-277D-B87F-603B40B9E59B}"/>
                  </a:ext>
                </a:extLst>
              </p:cNvPr>
              <p:cNvSpPr txBox="1"/>
              <p:nvPr/>
            </p:nvSpPr>
            <p:spPr>
              <a:xfrm>
                <a:off x="1944007" y="260316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=0.01</m:t>
                      </m:r>
                    </m:oMath>
                  </m:oMathPara>
                </a14:m>
                <a:endParaRPr lang="zh-TW" altLang="en-US" sz="2400" dirty="0"/>
              </a:p>
            </p:txBody>
          </p:sp>
        </mc:Choice>
        <mc:Fallback xmlns="">
          <p:sp>
            <p:nvSpPr>
              <p:cNvPr id="107" name="文字方塊 76">
                <a:extLst>
                  <a:ext uri="{FF2B5EF4-FFF2-40B4-BE49-F238E27FC236}">
                    <a16:creationId xmlns:a16="http://schemas.microsoft.com/office/drawing/2014/main" id="{626005D1-EF55-277D-B87F-603B40B9E59B}"/>
                  </a:ext>
                </a:extLst>
              </p:cNvPr>
              <p:cNvSpPr txBox="1">
                <a:spLocks noRot="1" noChangeAspect="1" noMove="1" noResize="1" noEditPoints="1" noAdjustHandles="1" noChangeArrowheads="1" noChangeShapeType="1" noTextEdit="1"/>
              </p:cNvSpPr>
              <p:nvPr/>
            </p:nvSpPr>
            <p:spPr>
              <a:xfrm>
                <a:off x="1944007" y="2603167"/>
                <a:ext cx="1278042" cy="369332"/>
              </a:xfrm>
              <a:prstGeom prst="rect">
                <a:avLst/>
              </a:prstGeom>
              <a:blipFill>
                <a:blip r:embed="rId8"/>
                <a:stretch>
                  <a:fillRect l="-2970" r="-4950" b="-6452"/>
                </a:stretch>
              </a:blipFill>
            </p:spPr>
            <p:txBody>
              <a:bodyPr/>
              <a:lstStyle/>
              <a:p>
                <a:r>
                  <a:rPr lang="en-CN">
                    <a:noFill/>
                  </a:rPr>
                  <a:t> </a:t>
                </a:r>
              </a:p>
            </p:txBody>
          </p:sp>
        </mc:Fallback>
      </mc:AlternateContent>
      <p:sp>
        <p:nvSpPr>
          <p:cNvPr id="108" name="向右箭號 77">
            <a:extLst>
              <a:ext uri="{FF2B5EF4-FFF2-40B4-BE49-F238E27FC236}">
                <a16:creationId xmlns:a16="http://schemas.microsoft.com/office/drawing/2014/main" id="{7DC3A756-78BE-446F-74A9-E2E07915FFCE}"/>
              </a:ext>
            </a:extLst>
          </p:cNvPr>
          <p:cNvSpPr/>
          <p:nvPr/>
        </p:nvSpPr>
        <p:spPr>
          <a:xfrm>
            <a:off x="3448719" y="220115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向右箭號 78">
            <a:extLst>
              <a:ext uri="{FF2B5EF4-FFF2-40B4-BE49-F238E27FC236}">
                <a16:creationId xmlns:a16="http://schemas.microsoft.com/office/drawing/2014/main" id="{3A2AD622-5378-EB8B-AC63-26FEE81EBFAB}"/>
              </a:ext>
            </a:extLst>
          </p:cNvPr>
          <p:cNvSpPr/>
          <p:nvPr/>
        </p:nvSpPr>
        <p:spPr>
          <a:xfrm>
            <a:off x="3453978" y="2708330"/>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0" name="文字方塊 79">
                <a:extLst>
                  <a:ext uri="{FF2B5EF4-FFF2-40B4-BE49-F238E27FC236}">
                    <a16:creationId xmlns:a16="http://schemas.microsoft.com/office/drawing/2014/main" id="{E9A3BBFA-DC69-E130-4B38-4170F0D4E23A}"/>
                  </a:ext>
                </a:extLst>
              </p:cNvPr>
              <p:cNvSpPr txBox="1"/>
              <p:nvPr/>
            </p:nvSpPr>
            <p:spPr>
              <a:xfrm>
                <a:off x="4252151" y="208335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0" name="文字方塊 79">
                <a:extLst>
                  <a:ext uri="{FF2B5EF4-FFF2-40B4-BE49-F238E27FC236}">
                    <a16:creationId xmlns:a16="http://schemas.microsoft.com/office/drawing/2014/main" id="{E9A3BBFA-DC69-E130-4B38-4170F0D4E23A}"/>
                  </a:ext>
                </a:extLst>
              </p:cNvPr>
              <p:cNvSpPr txBox="1">
                <a:spLocks noRot="1" noChangeAspect="1" noMove="1" noResize="1" noEditPoints="1" noAdjustHandles="1" noChangeArrowheads="1" noChangeShapeType="1" noTextEdit="1"/>
              </p:cNvSpPr>
              <p:nvPr/>
            </p:nvSpPr>
            <p:spPr>
              <a:xfrm>
                <a:off x="4252151" y="2083357"/>
                <a:ext cx="1347869" cy="369332"/>
              </a:xfrm>
              <a:prstGeom prst="rect">
                <a:avLst/>
              </a:prstGeom>
              <a:blipFill>
                <a:blip r:embed="rId9"/>
                <a:stretch>
                  <a:fillRect l="-5607" r="-3738" b="-275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1" name="文字方塊 80">
                <a:extLst>
                  <a:ext uri="{FF2B5EF4-FFF2-40B4-BE49-F238E27FC236}">
                    <a16:creationId xmlns:a16="http://schemas.microsoft.com/office/drawing/2014/main" id="{5353144D-CAF1-9D46-3606-C3AD9316DCD0}"/>
                  </a:ext>
                </a:extLst>
              </p:cNvPr>
              <p:cNvSpPr txBox="1"/>
              <p:nvPr/>
            </p:nvSpPr>
            <p:spPr>
              <a:xfrm>
                <a:off x="4251657" y="261764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1" name="文字方塊 80">
                <a:extLst>
                  <a:ext uri="{FF2B5EF4-FFF2-40B4-BE49-F238E27FC236}">
                    <a16:creationId xmlns:a16="http://schemas.microsoft.com/office/drawing/2014/main" id="{5353144D-CAF1-9D46-3606-C3AD9316DCD0}"/>
                  </a:ext>
                </a:extLst>
              </p:cNvPr>
              <p:cNvSpPr txBox="1">
                <a:spLocks noRot="1" noChangeAspect="1" noMove="1" noResize="1" noEditPoints="1" noAdjustHandles="1" noChangeArrowheads="1" noChangeShapeType="1" noTextEdit="1"/>
              </p:cNvSpPr>
              <p:nvPr/>
            </p:nvSpPr>
            <p:spPr>
              <a:xfrm>
                <a:off x="4251657" y="2617649"/>
                <a:ext cx="1347869" cy="369332"/>
              </a:xfrm>
              <a:prstGeom prst="rect">
                <a:avLst/>
              </a:prstGeom>
              <a:blipFill>
                <a:blip r:embed="rId10"/>
                <a:stretch>
                  <a:fillRect l="-4630" r="-3704" b="-22581"/>
                </a:stretch>
              </a:blipFill>
            </p:spPr>
            <p:txBody>
              <a:bodyPr/>
              <a:lstStyle/>
              <a:p>
                <a:r>
                  <a:rPr lang="en-CN">
                    <a:noFill/>
                  </a:rPr>
                  <a:t> </a:t>
                </a:r>
              </a:p>
            </p:txBody>
          </p:sp>
        </mc:Fallback>
      </mc:AlternateContent>
      <p:sp>
        <p:nvSpPr>
          <p:cNvPr id="112" name="文字方塊 59">
            <a:extLst>
              <a:ext uri="{FF2B5EF4-FFF2-40B4-BE49-F238E27FC236}">
                <a16:creationId xmlns:a16="http://schemas.microsoft.com/office/drawing/2014/main" id="{CCDC6073-3434-5AD9-5EC0-B0440F98E8C1}"/>
              </a:ext>
            </a:extLst>
          </p:cNvPr>
          <p:cNvSpPr txBox="1"/>
          <p:nvPr/>
        </p:nvSpPr>
        <p:spPr>
          <a:xfrm>
            <a:off x="4050715"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3" name="文字方塊 62">
            <a:extLst>
              <a:ext uri="{FF2B5EF4-FFF2-40B4-BE49-F238E27FC236}">
                <a16:creationId xmlns:a16="http://schemas.microsoft.com/office/drawing/2014/main" id="{B001F317-9DA2-F57B-A389-BF708B86D6F7}"/>
              </a:ext>
            </a:extLst>
          </p:cNvPr>
          <p:cNvSpPr txBox="1"/>
          <p:nvPr/>
        </p:nvSpPr>
        <p:spPr>
          <a:xfrm>
            <a:off x="5626043"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4" name="文字方塊 63">
            <a:extLst>
              <a:ext uri="{FF2B5EF4-FFF2-40B4-BE49-F238E27FC236}">
                <a16:creationId xmlns:a16="http://schemas.microsoft.com/office/drawing/2014/main" id="{442A63A1-0BF2-95E8-EFAE-5E98CFEEFF83}"/>
              </a:ext>
            </a:extLst>
          </p:cNvPr>
          <p:cNvSpPr txBox="1"/>
          <p:nvPr/>
        </p:nvSpPr>
        <p:spPr>
          <a:xfrm>
            <a:off x="7166969"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5" name="文字方塊 81">
            <a:extLst>
              <a:ext uri="{FF2B5EF4-FFF2-40B4-BE49-F238E27FC236}">
                <a16:creationId xmlns:a16="http://schemas.microsoft.com/office/drawing/2014/main" id="{E8F87D21-C4DC-8F08-20FB-E3E7E5D9BF79}"/>
              </a:ext>
            </a:extLst>
          </p:cNvPr>
          <p:cNvSpPr txBox="1"/>
          <p:nvPr/>
        </p:nvSpPr>
        <p:spPr>
          <a:xfrm>
            <a:off x="9267231"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16" name="文字方塊 14">
                <a:extLst>
                  <a:ext uri="{FF2B5EF4-FFF2-40B4-BE49-F238E27FC236}">
                    <a16:creationId xmlns:a16="http://schemas.microsoft.com/office/drawing/2014/main" id="{C86DFD77-54EF-3620-FC61-C7D264CF2FBD}"/>
                  </a:ext>
                </a:extLst>
              </p:cNvPr>
              <p:cNvSpPr txBox="1"/>
              <p:nvPr/>
            </p:nvSpPr>
            <p:spPr>
              <a:xfrm>
                <a:off x="6436836" y="1106310"/>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Large</a:t>
                </a:r>
              </a:p>
              <a:p>
                <a:pPr algn="ctr"/>
                <a14:m>
                  <m:oMathPara xmlns:m="http://schemas.openxmlformats.org/officeDocument/2006/math">
                    <m:oMathParaPr>
                      <m:jc m:val="centerGroup"/>
                    </m:oMathParaPr>
                    <m:oMath xmlns:m="http://schemas.openxmlformats.org/officeDocument/2006/math">
                      <m:f>
                        <m:fPr>
                          <m:type m:val="lin"/>
                          <m:ctrlPr>
                            <a:rPr lang="zh-TW" altLang="en-US"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16" name="文字方塊 14">
                <a:extLst>
                  <a:ext uri="{FF2B5EF4-FFF2-40B4-BE49-F238E27FC236}">
                    <a16:creationId xmlns:a16="http://schemas.microsoft.com/office/drawing/2014/main" id="{C86DFD77-54EF-3620-FC61-C7D264CF2FBD}"/>
                  </a:ext>
                </a:extLst>
              </p:cNvPr>
              <p:cNvSpPr txBox="1">
                <a:spLocks noRot="1" noChangeAspect="1" noMove="1" noResize="1" noEditPoints="1" noAdjustHandles="1" noChangeArrowheads="1" noChangeShapeType="1" noTextEdit="1"/>
              </p:cNvSpPr>
              <p:nvPr/>
            </p:nvSpPr>
            <p:spPr>
              <a:xfrm>
                <a:off x="6436836" y="1106310"/>
                <a:ext cx="1428171" cy="830997"/>
              </a:xfrm>
              <a:prstGeom prst="rect">
                <a:avLst/>
              </a:prstGeom>
              <a:blipFill>
                <a:blip r:embed="rId11"/>
                <a:stretch>
                  <a:fillRect t="-25000" b="-104412"/>
                </a:stretch>
              </a:blipFill>
            </p:spPr>
            <p:txBody>
              <a:bodyPr/>
              <a:lstStyle/>
              <a:p>
                <a:r>
                  <a:rPr lang="en-CN">
                    <a:noFill/>
                  </a:rPr>
                  <a:t> </a:t>
                </a:r>
              </a:p>
            </p:txBody>
          </p:sp>
        </mc:Fallback>
      </mc:AlternateContent>
      <p:sp>
        <p:nvSpPr>
          <p:cNvPr id="117" name="文字方塊 83">
            <a:extLst>
              <a:ext uri="{FF2B5EF4-FFF2-40B4-BE49-F238E27FC236}">
                <a16:creationId xmlns:a16="http://schemas.microsoft.com/office/drawing/2014/main" id="{2048F1E8-4FAD-C728-4A11-FF6F0F6B28A4}"/>
              </a:ext>
            </a:extLst>
          </p:cNvPr>
          <p:cNvSpPr txBox="1"/>
          <p:nvPr/>
        </p:nvSpPr>
        <p:spPr>
          <a:xfrm>
            <a:off x="8291884" y="1107458"/>
            <a:ext cx="2362863"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Small Learning rate?</a:t>
            </a:r>
            <a:endParaRPr lang="zh-TW" altLang="en-US" sz="2400" dirty="0"/>
          </a:p>
        </p:txBody>
      </p:sp>
      <mc:AlternateContent xmlns:mc="http://schemas.openxmlformats.org/markup-compatibility/2006" xmlns:a14="http://schemas.microsoft.com/office/drawing/2010/main">
        <mc:Choice Requires="a14">
          <p:sp>
            <p:nvSpPr>
              <p:cNvPr id="118" name="文字方塊 84">
                <a:extLst>
                  <a:ext uri="{FF2B5EF4-FFF2-40B4-BE49-F238E27FC236}">
                    <a16:creationId xmlns:a16="http://schemas.microsoft.com/office/drawing/2014/main" id="{4A196911-E0BB-490A-03B1-D6EE82D59FDC}"/>
                  </a:ext>
                </a:extLst>
              </p:cNvPr>
              <p:cNvSpPr txBox="1"/>
              <p:nvPr/>
            </p:nvSpPr>
            <p:spPr>
              <a:xfrm>
                <a:off x="6389130" y="2144575"/>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small </a:t>
                </a:r>
                <a14:m>
                  <m:oMath xmlns:m="http://schemas.openxmlformats.org/officeDocument/2006/math">
                    <m:f>
                      <m:fPr>
                        <m:type m:val="lin"/>
                        <m:ctrlPr>
                          <a:rPr lang="zh-TW" altLang="en-US"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xmlns="">
          <p:sp>
            <p:nvSpPr>
              <p:cNvPr id="118" name="文字方塊 84">
                <a:extLst>
                  <a:ext uri="{FF2B5EF4-FFF2-40B4-BE49-F238E27FC236}">
                    <a16:creationId xmlns:a16="http://schemas.microsoft.com/office/drawing/2014/main" id="{4A196911-E0BB-490A-03B1-D6EE82D59FDC}"/>
                  </a:ext>
                </a:extLst>
              </p:cNvPr>
              <p:cNvSpPr txBox="1">
                <a:spLocks noRot="1" noChangeAspect="1" noMove="1" noResize="1" noEditPoints="1" noAdjustHandles="1" noChangeArrowheads="1" noChangeShapeType="1" noTextEdit="1"/>
              </p:cNvSpPr>
              <p:nvPr/>
            </p:nvSpPr>
            <p:spPr>
              <a:xfrm>
                <a:off x="6389130" y="2144575"/>
                <a:ext cx="1428171" cy="830997"/>
              </a:xfrm>
              <a:prstGeom prst="rect">
                <a:avLst/>
              </a:prstGeom>
              <a:blipFill>
                <a:blip r:embed="rId12"/>
                <a:stretch>
                  <a:fillRect t="-25373" b="-105970"/>
                </a:stretch>
              </a:blipFill>
            </p:spPr>
            <p:txBody>
              <a:bodyPr/>
              <a:lstStyle/>
              <a:p>
                <a:r>
                  <a:rPr lang="en-CN">
                    <a:noFill/>
                  </a:rPr>
                  <a:t> </a:t>
                </a:r>
              </a:p>
            </p:txBody>
          </p:sp>
        </mc:Fallback>
      </mc:AlternateContent>
      <p:sp>
        <p:nvSpPr>
          <p:cNvPr id="119" name="文字方塊 85">
            <a:extLst>
              <a:ext uri="{FF2B5EF4-FFF2-40B4-BE49-F238E27FC236}">
                <a16:creationId xmlns:a16="http://schemas.microsoft.com/office/drawing/2014/main" id="{9DB2FD45-8EF5-4689-92D5-99F54DABAAC4}"/>
              </a:ext>
            </a:extLst>
          </p:cNvPr>
          <p:cNvSpPr txBox="1"/>
          <p:nvPr/>
        </p:nvSpPr>
        <p:spPr>
          <a:xfrm>
            <a:off x="8291885" y="2178739"/>
            <a:ext cx="2362862"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Large Learning rate?</a:t>
            </a:r>
            <a:endParaRPr lang="zh-TW" altLang="en-US" sz="2400" dirty="0"/>
          </a:p>
        </p:txBody>
      </p:sp>
      <p:sp>
        <p:nvSpPr>
          <p:cNvPr id="120" name="向右箭號 15">
            <a:extLst>
              <a:ext uri="{FF2B5EF4-FFF2-40B4-BE49-F238E27FC236}">
                <a16:creationId xmlns:a16="http://schemas.microsoft.com/office/drawing/2014/main" id="{FBF6583B-9839-A8A6-52EB-2A39EFFDCEA6}"/>
              </a:ext>
            </a:extLst>
          </p:cNvPr>
          <p:cNvSpPr/>
          <p:nvPr/>
        </p:nvSpPr>
        <p:spPr>
          <a:xfrm>
            <a:off x="7865007" y="134774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1" name="向右箭號 86">
            <a:extLst>
              <a:ext uri="{FF2B5EF4-FFF2-40B4-BE49-F238E27FC236}">
                <a16:creationId xmlns:a16="http://schemas.microsoft.com/office/drawing/2014/main" id="{FB44A386-98A6-5DE4-4082-2B501B8EA81F}"/>
              </a:ext>
            </a:extLst>
          </p:cNvPr>
          <p:cNvSpPr/>
          <p:nvPr/>
        </p:nvSpPr>
        <p:spPr>
          <a:xfrm>
            <a:off x="7818885" y="239465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2" name="矩形 2">
            <a:extLst>
              <a:ext uri="{FF2B5EF4-FFF2-40B4-BE49-F238E27FC236}">
                <a16:creationId xmlns:a16="http://schemas.microsoft.com/office/drawing/2014/main" id="{B080C53F-BCCC-E687-2E3A-7AD70C390B42}"/>
              </a:ext>
            </a:extLst>
          </p:cNvPr>
          <p:cNvSpPr/>
          <p:nvPr/>
        </p:nvSpPr>
        <p:spPr>
          <a:xfrm>
            <a:off x="1689705" y="380727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123" name="文字方塊 64">
            <a:extLst>
              <a:ext uri="{FF2B5EF4-FFF2-40B4-BE49-F238E27FC236}">
                <a16:creationId xmlns:a16="http://schemas.microsoft.com/office/drawing/2014/main" id="{A9B7D51C-7D7D-474A-0F68-004CE99CF61E}"/>
              </a:ext>
            </a:extLst>
          </p:cNvPr>
          <p:cNvSpPr txBox="1"/>
          <p:nvPr/>
        </p:nvSpPr>
        <p:spPr>
          <a:xfrm>
            <a:off x="9061803" y="3124198"/>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Tree>
    <p:extLst>
      <p:ext uri="{BB962C8B-B14F-4D97-AF65-F5344CB8AC3E}">
        <p14:creationId xmlns:p14="http://schemas.microsoft.com/office/powerpoint/2010/main" val="127471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6" grpId="0"/>
      <p:bldP spid="97" grpId="0"/>
      <p:bldP spid="98" grpId="0" animBg="1"/>
      <p:bldP spid="99" grpId="0" animBg="1"/>
      <p:bldP spid="100" grpId="0"/>
      <p:bldP spid="105" grpId="0"/>
      <p:bldP spid="106" grpId="0"/>
      <p:bldP spid="107" grpId="0"/>
      <p:bldP spid="108" grpId="0" animBg="1"/>
      <p:bldP spid="109" grpId="0" animBg="1"/>
      <p:bldP spid="110" grpId="0"/>
      <p:bldP spid="111" grpId="0"/>
      <p:bldP spid="116" grpId="0" animBg="1"/>
      <p:bldP spid="117" grpId="0" animBg="1"/>
      <p:bldP spid="118" grpId="0" animBg="1"/>
      <p:bldP spid="119" grpId="0" animBg="1"/>
      <p:bldP spid="120" grpId="0" animBg="1"/>
      <p:bldP spid="121" grpId="0" animBg="1"/>
      <p:bldP spid="12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2" name="圖片 5">
            <a:extLst>
              <a:ext uri="{FF2B5EF4-FFF2-40B4-BE49-F238E27FC236}">
                <a16:creationId xmlns:a16="http://schemas.microsoft.com/office/drawing/2014/main" id="{CFC25FA7-0706-0F8C-A88B-195B4EC6F555}"/>
              </a:ext>
            </a:extLst>
          </p:cNvPr>
          <p:cNvPicPr>
            <a:picLocks noChangeAspect="1"/>
          </p:cNvPicPr>
          <p:nvPr/>
        </p:nvPicPr>
        <p:blipFill>
          <a:blip r:embed="rId3"/>
          <a:stretch>
            <a:fillRect/>
          </a:stretch>
        </p:blipFill>
        <p:spPr>
          <a:xfrm>
            <a:off x="2860999" y="1345919"/>
            <a:ext cx="6842875" cy="4633669"/>
          </a:xfrm>
          <a:prstGeom prst="rect">
            <a:avLst/>
          </a:prstGeom>
        </p:spPr>
      </p:pic>
      <p:sp>
        <p:nvSpPr>
          <p:cNvPr id="7" name="文字方塊 6">
            <a:extLst>
              <a:ext uri="{FF2B5EF4-FFF2-40B4-BE49-F238E27FC236}">
                <a16:creationId xmlns:a16="http://schemas.microsoft.com/office/drawing/2014/main" id="{01E15FDA-6FFC-0283-E0D4-DCDED56FF0C2}"/>
              </a:ext>
            </a:extLst>
          </p:cNvPr>
          <p:cNvSpPr txBox="1"/>
          <p:nvPr/>
        </p:nvSpPr>
        <p:spPr>
          <a:xfrm>
            <a:off x="6110987" y="5691808"/>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3" name="文字方塊 7">
            <a:extLst>
              <a:ext uri="{FF2B5EF4-FFF2-40B4-BE49-F238E27FC236}">
                <a16:creationId xmlns:a16="http://schemas.microsoft.com/office/drawing/2014/main" id="{1AF755E7-4E21-CFE6-AF7C-35D2E4DF1BE1}"/>
              </a:ext>
            </a:extLst>
          </p:cNvPr>
          <p:cNvSpPr txBox="1"/>
          <p:nvPr/>
        </p:nvSpPr>
        <p:spPr>
          <a:xfrm>
            <a:off x="2634520" y="5027873"/>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pic>
        <p:nvPicPr>
          <p:cNvPr id="15" name="圖片 13">
            <a:extLst>
              <a:ext uri="{FF2B5EF4-FFF2-40B4-BE49-F238E27FC236}">
                <a16:creationId xmlns:a16="http://schemas.microsoft.com/office/drawing/2014/main" id="{876CA8FE-BB8F-7822-C168-BEE0A90365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7203187" y="2736957"/>
            <a:ext cx="958851" cy="958851"/>
          </a:xfrm>
          <a:prstGeom prst="rect">
            <a:avLst/>
          </a:prstGeom>
        </p:spPr>
      </p:pic>
      <p:sp>
        <p:nvSpPr>
          <p:cNvPr id="17" name="橢圓 2">
            <a:extLst>
              <a:ext uri="{FF2B5EF4-FFF2-40B4-BE49-F238E27FC236}">
                <a16:creationId xmlns:a16="http://schemas.microsoft.com/office/drawing/2014/main" id="{784ADB09-88A5-239D-E1FB-5258808F557D}"/>
              </a:ext>
            </a:extLst>
          </p:cNvPr>
          <p:cNvSpPr/>
          <p:nvPr/>
        </p:nvSpPr>
        <p:spPr>
          <a:xfrm>
            <a:off x="6282436" y="409258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橢圓 12">
            <a:extLst>
              <a:ext uri="{FF2B5EF4-FFF2-40B4-BE49-F238E27FC236}">
                <a16:creationId xmlns:a16="http://schemas.microsoft.com/office/drawing/2014/main" id="{DA44703C-AD35-B215-7B18-D8A3A9AF43CF}"/>
              </a:ext>
            </a:extLst>
          </p:cNvPr>
          <p:cNvSpPr/>
          <p:nvPr/>
        </p:nvSpPr>
        <p:spPr>
          <a:xfrm>
            <a:off x="5806186" y="426422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3" name="橢圓 14">
            <a:extLst>
              <a:ext uri="{FF2B5EF4-FFF2-40B4-BE49-F238E27FC236}">
                <a16:creationId xmlns:a16="http://schemas.microsoft.com/office/drawing/2014/main" id="{FF1C2526-AE3D-1CBE-97C2-51ECAE7357A4}"/>
              </a:ext>
            </a:extLst>
          </p:cNvPr>
          <p:cNvSpPr/>
          <p:nvPr/>
        </p:nvSpPr>
        <p:spPr>
          <a:xfrm>
            <a:off x="5272892" y="441490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4" name="橢圓 11">
            <a:extLst>
              <a:ext uri="{FF2B5EF4-FFF2-40B4-BE49-F238E27FC236}">
                <a16:creationId xmlns:a16="http://schemas.microsoft.com/office/drawing/2014/main" id="{B1930705-9201-2D47-633D-826020366837}"/>
              </a:ext>
            </a:extLst>
          </p:cNvPr>
          <p:cNvSpPr/>
          <p:nvPr/>
        </p:nvSpPr>
        <p:spPr>
          <a:xfrm>
            <a:off x="4799615" y="224567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手繪多邊形 4">
            <a:extLst>
              <a:ext uri="{FF2B5EF4-FFF2-40B4-BE49-F238E27FC236}">
                <a16:creationId xmlns:a16="http://schemas.microsoft.com/office/drawing/2014/main" id="{496337CB-ED4C-ADAC-7641-E83078EAC382}"/>
              </a:ext>
            </a:extLst>
          </p:cNvPr>
          <p:cNvSpPr/>
          <p:nvPr/>
        </p:nvSpPr>
        <p:spPr>
          <a:xfrm rot="21409801">
            <a:off x="4999616" y="234833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15">
            <a:extLst>
              <a:ext uri="{FF2B5EF4-FFF2-40B4-BE49-F238E27FC236}">
                <a16:creationId xmlns:a16="http://schemas.microsoft.com/office/drawing/2014/main" id="{0060B0FD-9A1D-7F2B-9317-ECDB808A2AE1}"/>
              </a:ext>
            </a:extLst>
          </p:cNvPr>
          <p:cNvSpPr/>
          <p:nvPr/>
        </p:nvSpPr>
        <p:spPr>
          <a:xfrm>
            <a:off x="7075258" y="430144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橢圓 16">
            <a:extLst>
              <a:ext uri="{FF2B5EF4-FFF2-40B4-BE49-F238E27FC236}">
                <a16:creationId xmlns:a16="http://schemas.microsoft.com/office/drawing/2014/main" id="{4884846D-B0BF-883C-7EF7-8C2A41D52DF3}"/>
              </a:ext>
            </a:extLst>
          </p:cNvPr>
          <p:cNvSpPr/>
          <p:nvPr/>
        </p:nvSpPr>
        <p:spPr>
          <a:xfrm>
            <a:off x="6599008" y="447309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橢圓 17">
            <a:extLst>
              <a:ext uri="{FF2B5EF4-FFF2-40B4-BE49-F238E27FC236}">
                <a16:creationId xmlns:a16="http://schemas.microsoft.com/office/drawing/2014/main" id="{DAD13D07-7C7C-11D1-A5AF-156FBB77B84F}"/>
              </a:ext>
            </a:extLst>
          </p:cNvPr>
          <p:cNvSpPr/>
          <p:nvPr/>
        </p:nvSpPr>
        <p:spPr>
          <a:xfrm>
            <a:off x="6065714" y="462377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文字方塊 10">
            <a:extLst>
              <a:ext uri="{FF2B5EF4-FFF2-40B4-BE49-F238E27FC236}">
                <a16:creationId xmlns:a16="http://schemas.microsoft.com/office/drawing/2014/main" id="{C6DB9B63-4490-269B-5527-0AC6C3E22E72}"/>
              </a:ext>
            </a:extLst>
          </p:cNvPr>
          <p:cNvSpPr txBox="1"/>
          <p:nvPr/>
        </p:nvSpPr>
        <p:spPr>
          <a:xfrm>
            <a:off x="6148954" y="3366269"/>
            <a:ext cx="1225729"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31" name="矩形 18">
            <a:extLst>
              <a:ext uri="{FF2B5EF4-FFF2-40B4-BE49-F238E27FC236}">
                <a16:creationId xmlns:a16="http://schemas.microsoft.com/office/drawing/2014/main" id="{5AE6A976-CBDB-1CF5-C594-410F9BD6C2BF}"/>
              </a:ext>
            </a:extLst>
          </p:cNvPr>
          <p:cNvSpPr/>
          <p:nvPr/>
        </p:nvSpPr>
        <p:spPr>
          <a:xfrm>
            <a:off x="7511856" y="5780894"/>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32" name="文字方塊 19">
            <a:extLst>
              <a:ext uri="{FF2B5EF4-FFF2-40B4-BE49-F238E27FC236}">
                <a16:creationId xmlns:a16="http://schemas.microsoft.com/office/drawing/2014/main" id="{9C615F3D-F6D2-DD1A-DED2-70038C2937D8}"/>
              </a:ext>
            </a:extLst>
          </p:cNvPr>
          <p:cNvSpPr txBox="1"/>
          <p:nvPr/>
        </p:nvSpPr>
        <p:spPr>
          <a:xfrm rot="5400000" flipH="1">
            <a:off x="8864507" y="3731195"/>
            <a:ext cx="2131690"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33" name="TextBox 32">
            <a:extLst>
              <a:ext uri="{FF2B5EF4-FFF2-40B4-BE49-F238E27FC236}">
                <a16:creationId xmlns:a16="http://schemas.microsoft.com/office/drawing/2014/main" id="{B2FED782-DEAD-BB54-6F2B-783C4E69F180}"/>
              </a:ext>
            </a:extLst>
          </p:cNvPr>
          <p:cNvSpPr txBox="1"/>
          <p:nvPr/>
        </p:nvSpPr>
        <p:spPr>
          <a:xfrm>
            <a:off x="960203" y="819054"/>
            <a:ext cx="4121641" cy="400110"/>
          </a:xfrm>
          <a:prstGeom prst="rect">
            <a:avLst/>
          </a:prstGeom>
          <a:noFill/>
        </p:spPr>
        <p:txBody>
          <a:bodyPr wrap="none" rtlCol="0">
            <a:spAutoFit/>
          </a:bodyPr>
          <a:lstStyle/>
          <a:p>
            <a:pPr marL="342900" indent="-342900" algn="l">
              <a:buFont typeface="Wingdings" pitchFamily="2" charset="2"/>
              <a:buChar char="Ø"/>
            </a:pPr>
            <a:r>
              <a:rPr lang="en-CN" sz="2000" dirty="0">
                <a:latin typeface="+mn-ea"/>
              </a:rPr>
              <a:t>误差曲面要么很平坦要么很陡峭</a:t>
            </a:r>
          </a:p>
        </p:txBody>
      </p:sp>
    </p:spTree>
    <p:extLst>
      <p:ext uri="{BB962C8B-B14F-4D97-AF65-F5344CB8AC3E}">
        <p14:creationId xmlns:p14="http://schemas.microsoft.com/office/powerpoint/2010/main" val="20367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animBg="1"/>
      <p:bldP spid="18" grpId="0" animBg="1"/>
      <p:bldP spid="23" grpId="0" animBg="1"/>
      <p:bldP spid="24" grpId="0" animBg="1"/>
      <p:bldP spid="24" grpId="1" animBg="1"/>
      <p:bldP spid="25" grpId="0" animBg="1"/>
      <p:bldP spid="25" grpId="1" animBg="1"/>
      <p:bldP spid="27" grpId="0" animBg="1"/>
      <p:bldP spid="28" grpId="0" animBg="1"/>
      <p:bldP spid="29" grpId="0" animBg="1"/>
      <p:bldP spid="30" grpId="0" animBg="1"/>
      <p:bldP spid="3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zh-CN" altLang="en-CN" dirty="0"/>
              <a:t>解决</a:t>
            </a:r>
            <a:r>
              <a:rPr lang="zh-CN" altLang="en-US" dirty="0"/>
              <a:t>梯度消失和梯度爆炸的方法</a:t>
            </a:r>
          </a:p>
        </p:txBody>
      </p:sp>
      <p:sp>
        <p:nvSpPr>
          <p:cNvPr id="17" name="TextBox 16">
            <a:extLst>
              <a:ext uri="{FF2B5EF4-FFF2-40B4-BE49-F238E27FC236}">
                <a16:creationId xmlns:a16="http://schemas.microsoft.com/office/drawing/2014/main" id="{7335839F-C70E-5446-AFF1-2FD8A8380396}"/>
              </a:ext>
            </a:extLst>
          </p:cNvPr>
          <p:cNvSpPr txBox="1"/>
          <p:nvPr/>
        </p:nvSpPr>
        <p:spPr>
          <a:xfrm>
            <a:off x="690381" y="995388"/>
            <a:ext cx="10087548" cy="3962047"/>
          </a:xfrm>
          <a:prstGeom prst="rect">
            <a:avLst/>
          </a:prstGeom>
          <a:noFill/>
        </p:spPr>
        <p:txBody>
          <a:bodyPr wrap="square">
            <a:spAutoFit/>
          </a:bodyPr>
          <a:lstStyle/>
          <a:p>
            <a:pPr>
              <a:lnSpc>
                <a:spcPct val="150000"/>
              </a:lnSpc>
              <a:spcBef>
                <a:spcPts val="900"/>
              </a:spcBef>
              <a:spcAft>
                <a:spcPts val="900"/>
              </a:spcAft>
            </a:pPr>
            <a:r>
              <a:rPr lang="zh-CN" sz="2000" dirty="0">
                <a:effectLst/>
                <a:latin typeface="+mj-ea"/>
                <a:ea typeface="+mj-ea"/>
                <a:cs typeface="Times New Roman" panose="02020603050405020304" pitchFamily="18" charset="0"/>
              </a:rPr>
              <a:t>导致梯度消失和梯度爆炸的原因</a:t>
            </a:r>
            <a:r>
              <a:rPr lang="zh-CN" altLang="en-CN" sz="2000" dirty="0">
                <a:effectLst/>
                <a:latin typeface="+mj-ea"/>
                <a:ea typeface="+mj-ea"/>
                <a:cs typeface="Times New Roman" panose="02020603050405020304" pitchFamily="18" charset="0"/>
              </a:rPr>
              <a:t>也使得</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无法很好的处理序列间长期依赖，回传的步数越多，这种现象就越严重。目前有如下方法来缓解这个问题：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1</a:t>
            </a:r>
            <a:r>
              <a:rPr lang="zh-CN" sz="2000" dirty="0">
                <a:effectLst/>
                <a:latin typeface="+mj-ea"/>
                <a:ea typeface="+mj-ea"/>
                <a:cs typeface="Times New Roman" panose="02020603050405020304" pitchFamily="18" charset="0"/>
              </a:rPr>
              <a:t>）使用</a:t>
            </a:r>
            <a:r>
              <a:rPr lang="zh-CN" sz="2000" dirty="0">
                <a:solidFill>
                  <a:srgbClr val="FF0000"/>
                </a:solidFill>
                <a:effectLst/>
                <a:latin typeface="+mj-ea"/>
                <a:ea typeface="+mj-ea"/>
                <a:cs typeface="Times New Roman" panose="02020603050405020304" pitchFamily="18" charset="0"/>
              </a:rPr>
              <a:t>梯度截断</a:t>
            </a:r>
            <a:r>
              <a:rPr lang="zh-CN" sz="2000" dirty="0">
                <a:effectLst/>
                <a:latin typeface="+mj-ea"/>
                <a:ea typeface="+mj-ea"/>
                <a:cs typeface="Times New Roman" panose="02020603050405020304" pitchFamily="18" charset="0"/>
              </a:rPr>
              <a:t>的方法来避免梯度爆炸，即设置一个梯度截断的阈值，如果梯度的范数（</a:t>
            </a:r>
            <a:r>
              <a:rPr lang="en-US" sz="2000" dirty="0">
                <a:effectLst/>
                <a:latin typeface="+mj-ea"/>
                <a:ea typeface="+mj-ea"/>
                <a:cs typeface="Times New Roman" panose="02020603050405020304" pitchFamily="18" charset="0"/>
              </a:rPr>
              <a:t>Norm</a:t>
            </a:r>
            <a:r>
              <a:rPr lang="zh-CN" sz="2000" dirty="0">
                <a:effectLst/>
                <a:latin typeface="+mj-ea"/>
                <a:ea typeface="+mj-ea"/>
                <a:cs typeface="Times New Roman" panose="02020603050405020304" pitchFamily="18" charset="0"/>
              </a:rPr>
              <a:t>）超过这个阈值则对其进行强制截断，并设置梯度为该阈值；</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2</a:t>
            </a:r>
            <a:r>
              <a:rPr lang="zh-CN" sz="2000" dirty="0">
                <a:effectLst/>
                <a:latin typeface="+mj-ea"/>
                <a:ea typeface="+mj-ea"/>
                <a:cs typeface="Times New Roman" panose="02020603050405020304" pitchFamily="18" charset="0"/>
              </a:rPr>
              <a:t>）引入正则项来惩罚网络权重大小，从而避免出现梯度过大的问题；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3</a:t>
            </a:r>
            <a:r>
              <a:rPr lang="zh-CN" sz="2000" dirty="0">
                <a:effectLst/>
                <a:latin typeface="+mj-ea"/>
                <a:ea typeface="+mj-ea"/>
                <a:cs typeface="Times New Roman" panose="02020603050405020304" pitchFamily="18" charset="0"/>
              </a:rPr>
              <a:t>）为了缓解梯度消失，研究者提出了多种基于</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的变种，如</a:t>
            </a:r>
            <a:r>
              <a:rPr lang="zh-CN" sz="2000" dirty="0">
                <a:solidFill>
                  <a:srgbClr val="FF0000"/>
                </a:solidFill>
                <a:effectLst/>
                <a:latin typeface="+mj-ea"/>
                <a:ea typeface="+mj-ea"/>
                <a:cs typeface="Times New Roman" panose="02020603050405020304" pitchFamily="18" charset="0"/>
              </a:rPr>
              <a:t>长短期记忆神经网络</a:t>
            </a:r>
            <a:r>
              <a:rPr lang="zh-CN" sz="2000" dirty="0">
                <a:effectLst/>
                <a:latin typeface="+mj-ea"/>
                <a:ea typeface="+mj-ea"/>
                <a:cs typeface="Times New Roman" panose="02020603050405020304" pitchFamily="18" charset="0"/>
              </a:rPr>
              <a:t>、门控循环单元等。</a:t>
            </a:r>
            <a:endParaRPr lang="en-CN" sz="2000" dirty="0">
              <a:effectLst/>
              <a:latin typeface="+mj-ea"/>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957B7E7D-3E8B-AA47-B740-D4CB9CCF862B}"/>
              </a:ext>
            </a:extLst>
          </p:cNvPr>
          <p:cNvPicPr>
            <a:picLocks noChangeAspect="1"/>
          </p:cNvPicPr>
          <p:nvPr/>
        </p:nvPicPr>
        <p:blipFill>
          <a:blip r:embed="rId3"/>
          <a:stretch>
            <a:fillRect/>
          </a:stretch>
        </p:blipFill>
        <p:spPr>
          <a:xfrm>
            <a:off x="6765992" y="4579189"/>
            <a:ext cx="3642603" cy="1722713"/>
          </a:xfrm>
          <a:prstGeom prst="rect">
            <a:avLst/>
          </a:prstGeom>
        </p:spPr>
      </p:pic>
    </p:spTree>
    <p:extLst>
      <p:ext uri="{BB962C8B-B14F-4D97-AF65-F5344CB8AC3E}">
        <p14:creationId xmlns:p14="http://schemas.microsoft.com/office/powerpoint/2010/main" val="24529527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流程圖: 磁碟 24">
            <a:extLst>
              <a:ext uri="{FF2B5EF4-FFF2-40B4-BE49-F238E27FC236}">
                <a16:creationId xmlns:a16="http://schemas.microsoft.com/office/drawing/2014/main" id="{01BCBF43-547F-0B3A-9C82-6F20CA52A117}"/>
              </a:ext>
            </a:extLst>
          </p:cNvPr>
          <p:cNvSpPr/>
          <p:nvPr/>
        </p:nvSpPr>
        <p:spPr>
          <a:xfrm>
            <a:off x="4330968" y="269198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Memory</a:t>
            </a:r>
          </a:p>
          <a:p>
            <a:pPr algn="ctr"/>
            <a:r>
              <a:rPr lang="en-US" altLang="zh-TW" sz="2400" dirty="0"/>
              <a:t>Cell</a:t>
            </a:r>
            <a:endParaRPr lang="zh-TW" altLang="en-US" sz="2400" dirty="0"/>
          </a:p>
        </p:txBody>
      </p:sp>
      <p:sp>
        <p:nvSpPr>
          <p:cNvPr id="7" name="矩形 5">
            <a:extLst>
              <a:ext uri="{FF2B5EF4-FFF2-40B4-BE49-F238E27FC236}">
                <a16:creationId xmlns:a16="http://schemas.microsoft.com/office/drawing/2014/main" id="{45ADC613-6151-25BE-7522-DC31D7080D10}"/>
              </a:ext>
            </a:extLst>
          </p:cNvPr>
          <p:cNvSpPr/>
          <p:nvPr/>
        </p:nvSpPr>
        <p:spPr>
          <a:xfrm>
            <a:off x="3873222" y="4559344"/>
            <a:ext cx="2656936" cy="773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CN" sz="2400" dirty="0"/>
              <a:t>输入门</a:t>
            </a:r>
            <a:endParaRPr lang="en-US" altLang="zh-TW" sz="2400" dirty="0"/>
          </a:p>
          <a:p>
            <a:pPr algn="ctr"/>
            <a:r>
              <a:rPr lang="en-US" altLang="zh-TW" sz="2400" dirty="0"/>
              <a:t>Input Gate</a:t>
            </a:r>
            <a:endParaRPr lang="zh-TW" altLang="en-US" sz="2400" dirty="0"/>
          </a:p>
        </p:txBody>
      </p:sp>
      <p:sp>
        <p:nvSpPr>
          <p:cNvPr id="8" name="矩形 7">
            <a:extLst>
              <a:ext uri="{FF2B5EF4-FFF2-40B4-BE49-F238E27FC236}">
                <a16:creationId xmlns:a16="http://schemas.microsoft.com/office/drawing/2014/main" id="{13A03BBB-B996-C90A-9B41-B8E1CAF23C74}"/>
              </a:ext>
            </a:extLst>
          </p:cNvPr>
          <p:cNvSpPr/>
          <p:nvPr/>
        </p:nvSpPr>
        <p:spPr>
          <a:xfrm>
            <a:off x="3873222" y="1403350"/>
            <a:ext cx="2656936" cy="773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输出门</a:t>
            </a:r>
            <a:endParaRPr lang="en-US" altLang="zh-TW" sz="2400" dirty="0"/>
          </a:p>
          <a:p>
            <a:pPr algn="ctr"/>
            <a:r>
              <a:rPr lang="en-US" altLang="zh-TW" sz="2400" dirty="0"/>
              <a:t>Output Gate</a:t>
            </a:r>
            <a:endParaRPr lang="zh-TW" altLang="en-US" sz="2400" dirty="0"/>
          </a:p>
        </p:txBody>
      </p:sp>
      <p:sp>
        <p:nvSpPr>
          <p:cNvPr id="9" name="文字方塊 6">
            <a:extLst>
              <a:ext uri="{FF2B5EF4-FFF2-40B4-BE49-F238E27FC236}">
                <a16:creationId xmlns:a16="http://schemas.microsoft.com/office/drawing/2014/main" id="{1465503C-2B30-48EF-2237-1DD1824E822A}"/>
              </a:ext>
            </a:extLst>
          </p:cNvPr>
          <p:cNvSpPr txBox="1"/>
          <p:nvPr/>
        </p:nvSpPr>
        <p:spPr>
          <a:xfrm>
            <a:off x="1149638" y="4428516"/>
            <a:ext cx="2447678" cy="830997"/>
          </a:xfrm>
          <a:prstGeom prst="rect">
            <a:avLst/>
          </a:prstGeom>
          <a:noFill/>
        </p:spPr>
        <p:txBody>
          <a:bodyPr wrap="square" rtlCol="0">
            <a:spAutoFit/>
          </a:bodyPr>
          <a:lstStyle/>
          <a:p>
            <a:r>
              <a:rPr lang="en-US" altLang="zh-TW" sz="2400" dirty="0"/>
              <a:t>Signal control the input gate</a:t>
            </a:r>
            <a:endParaRPr lang="zh-TW" altLang="en-US" sz="2400" dirty="0"/>
          </a:p>
        </p:txBody>
      </p:sp>
      <p:sp>
        <p:nvSpPr>
          <p:cNvPr id="10" name="文字方塊 9">
            <a:extLst>
              <a:ext uri="{FF2B5EF4-FFF2-40B4-BE49-F238E27FC236}">
                <a16:creationId xmlns:a16="http://schemas.microsoft.com/office/drawing/2014/main" id="{DB998594-8227-2812-6C38-7C11A2D64963}"/>
              </a:ext>
            </a:extLst>
          </p:cNvPr>
          <p:cNvSpPr txBox="1"/>
          <p:nvPr/>
        </p:nvSpPr>
        <p:spPr>
          <a:xfrm>
            <a:off x="914405" y="1476884"/>
            <a:ext cx="2409974" cy="830997"/>
          </a:xfrm>
          <a:prstGeom prst="rect">
            <a:avLst/>
          </a:prstGeom>
          <a:noFill/>
        </p:spPr>
        <p:txBody>
          <a:bodyPr wrap="square" rtlCol="0">
            <a:spAutoFit/>
          </a:bodyPr>
          <a:lstStyle/>
          <a:p>
            <a:r>
              <a:rPr lang="en-US" altLang="zh-TW" sz="2400" dirty="0"/>
              <a:t>Signal control the output gate</a:t>
            </a:r>
            <a:endParaRPr lang="zh-TW" altLang="en-US" sz="2400" dirty="0"/>
          </a:p>
        </p:txBody>
      </p:sp>
      <p:sp>
        <p:nvSpPr>
          <p:cNvPr id="12" name="矩形 10">
            <a:extLst>
              <a:ext uri="{FF2B5EF4-FFF2-40B4-BE49-F238E27FC236}">
                <a16:creationId xmlns:a16="http://schemas.microsoft.com/office/drawing/2014/main" id="{057D3F3E-D367-B9E1-EA8F-2EF7028BAE2A}"/>
              </a:ext>
            </a:extLst>
          </p:cNvPr>
          <p:cNvSpPr/>
          <p:nvPr/>
        </p:nvSpPr>
        <p:spPr>
          <a:xfrm>
            <a:off x="6717221" y="2839088"/>
            <a:ext cx="1323953" cy="11563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t>遗忘门</a:t>
            </a:r>
            <a:r>
              <a:rPr lang="en-US" altLang="zh-TW" sz="2400" dirty="0"/>
              <a:t>Forget Gate</a:t>
            </a:r>
            <a:endParaRPr lang="zh-TW" altLang="en-US" sz="2400" dirty="0"/>
          </a:p>
        </p:txBody>
      </p:sp>
      <p:sp>
        <p:nvSpPr>
          <p:cNvPr id="13" name="文字方塊 11">
            <a:extLst>
              <a:ext uri="{FF2B5EF4-FFF2-40B4-BE49-F238E27FC236}">
                <a16:creationId xmlns:a16="http://schemas.microsoft.com/office/drawing/2014/main" id="{6ECCC0CE-375F-D847-F87A-5564F0AF9D68}"/>
              </a:ext>
            </a:extLst>
          </p:cNvPr>
          <p:cNvSpPr txBox="1"/>
          <p:nvPr/>
        </p:nvSpPr>
        <p:spPr>
          <a:xfrm>
            <a:off x="8487805" y="2867917"/>
            <a:ext cx="2893544" cy="830997"/>
          </a:xfrm>
          <a:prstGeom prst="rect">
            <a:avLst/>
          </a:prstGeom>
          <a:noFill/>
        </p:spPr>
        <p:txBody>
          <a:bodyPr wrap="square" rtlCol="0">
            <a:spAutoFit/>
          </a:bodyPr>
          <a:lstStyle/>
          <a:p>
            <a:r>
              <a:rPr lang="en-US" altLang="zh-TW" sz="2400" dirty="0"/>
              <a:t>Signal control the forget gate</a:t>
            </a:r>
            <a:endParaRPr lang="zh-TW" altLang="en-US" sz="2400" dirty="0"/>
          </a:p>
        </p:txBody>
      </p:sp>
      <p:cxnSp>
        <p:nvCxnSpPr>
          <p:cNvPr id="14" name="直線單箭頭接點 12">
            <a:extLst>
              <a:ext uri="{FF2B5EF4-FFF2-40B4-BE49-F238E27FC236}">
                <a16:creationId xmlns:a16="http://schemas.microsoft.com/office/drawing/2014/main" id="{798F48A8-5F53-92CC-61D4-5038D77A24C7}"/>
              </a:ext>
            </a:extLst>
          </p:cNvPr>
          <p:cNvCxnSpPr/>
          <p:nvPr/>
        </p:nvCxnSpPr>
        <p:spPr>
          <a:xfrm>
            <a:off x="3362483" y="189238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66425C4-DB63-521B-214A-5C899007C6A6}"/>
              </a:ext>
            </a:extLst>
          </p:cNvPr>
          <p:cNvCxnSpPr/>
          <p:nvPr/>
        </p:nvCxnSpPr>
        <p:spPr>
          <a:xfrm>
            <a:off x="3362483" y="484401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B6FAFE1-F2C1-2F33-085C-793137093598}"/>
              </a:ext>
            </a:extLst>
          </p:cNvPr>
          <p:cNvCxnSpPr/>
          <p:nvPr/>
        </p:nvCxnSpPr>
        <p:spPr>
          <a:xfrm flipV="1">
            <a:off x="5197842" y="533305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7">
            <a:extLst>
              <a:ext uri="{FF2B5EF4-FFF2-40B4-BE49-F238E27FC236}">
                <a16:creationId xmlns:a16="http://schemas.microsoft.com/office/drawing/2014/main" id="{B12B4AEE-EA64-09E8-41E0-F1A36B0A97CD}"/>
              </a:ext>
            </a:extLst>
          </p:cNvPr>
          <p:cNvCxnSpPr/>
          <p:nvPr/>
        </p:nvCxnSpPr>
        <p:spPr>
          <a:xfrm flipV="1">
            <a:off x="5218178" y="384829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9">
            <a:extLst>
              <a:ext uri="{FF2B5EF4-FFF2-40B4-BE49-F238E27FC236}">
                <a16:creationId xmlns:a16="http://schemas.microsoft.com/office/drawing/2014/main" id="{BB93DAA6-3D1D-4F22-0D08-8FC23EA04876}"/>
              </a:ext>
            </a:extLst>
          </p:cNvPr>
          <p:cNvCxnSpPr/>
          <p:nvPr/>
        </p:nvCxnSpPr>
        <p:spPr>
          <a:xfrm flipV="1">
            <a:off x="5193888" y="83976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手繪多邊形 28">
            <a:extLst>
              <a:ext uri="{FF2B5EF4-FFF2-40B4-BE49-F238E27FC236}">
                <a16:creationId xmlns:a16="http://schemas.microsoft.com/office/drawing/2014/main" id="{1891D3CB-1254-A635-8C89-47FAD8281AB1}"/>
              </a:ext>
            </a:extLst>
          </p:cNvPr>
          <p:cNvSpPr/>
          <p:nvPr/>
        </p:nvSpPr>
        <p:spPr>
          <a:xfrm>
            <a:off x="5349132" y="239142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30">
            <a:extLst>
              <a:ext uri="{FF2B5EF4-FFF2-40B4-BE49-F238E27FC236}">
                <a16:creationId xmlns:a16="http://schemas.microsoft.com/office/drawing/2014/main" id="{25C42A95-8F73-C0B9-4A98-39D041516F87}"/>
              </a:ext>
            </a:extLst>
          </p:cNvPr>
          <p:cNvSpPr/>
          <p:nvPr/>
        </p:nvSpPr>
        <p:spPr>
          <a:xfrm rot="253242" flipH="1" flipV="1">
            <a:off x="5373484" y="3895080"/>
            <a:ext cx="1895348" cy="473660"/>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35">
            <a:extLst>
              <a:ext uri="{FF2B5EF4-FFF2-40B4-BE49-F238E27FC236}">
                <a16:creationId xmlns:a16="http://schemas.microsoft.com/office/drawing/2014/main" id="{68BB2D76-96C5-37CF-8037-A9B755FC9E36}"/>
              </a:ext>
            </a:extLst>
          </p:cNvPr>
          <p:cNvCxnSpPr/>
          <p:nvPr/>
        </p:nvCxnSpPr>
        <p:spPr>
          <a:xfrm flipV="1">
            <a:off x="5188556" y="214672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50">
            <a:extLst>
              <a:ext uri="{FF2B5EF4-FFF2-40B4-BE49-F238E27FC236}">
                <a16:creationId xmlns:a16="http://schemas.microsoft.com/office/drawing/2014/main" id="{7A498B51-1C73-1FE3-2622-2383F348A1CE}"/>
              </a:ext>
            </a:extLst>
          </p:cNvPr>
          <p:cNvSpPr/>
          <p:nvPr/>
        </p:nvSpPr>
        <p:spPr>
          <a:xfrm>
            <a:off x="3870247" y="1403350"/>
            <a:ext cx="4156798" cy="3929693"/>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8" name="文字方塊 55">
            <a:extLst>
              <a:ext uri="{FF2B5EF4-FFF2-40B4-BE49-F238E27FC236}">
                <a16:creationId xmlns:a16="http://schemas.microsoft.com/office/drawing/2014/main" id="{033FFE0C-3E9B-6A5D-4454-574E47DF92B3}"/>
              </a:ext>
            </a:extLst>
          </p:cNvPr>
          <p:cNvSpPr txBox="1"/>
          <p:nvPr/>
        </p:nvSpPr>
        <p:spPr>
          <a:xfrm>
            <a:off x="6803089" y="4548030"/>
            <a:ext cx="1152219" cy="523220"/>
          </a:xfrm>
          <a:prstGeom prst="rect">
            <a:avLst/>
          </a:prstGeom>
          <a:noFill/>
        </p:spPr>
        <p:txBody>
          <a:bodyPr wrap="square" rtlCol="0">
            <a:spAutoFit/>
          </a:bodyPr>
          <a:lstStyle/>
          <a:p>
            <a:pPr algn="ctr"/>
            <a:r>
              <a:rPr lang="en-US" altLang="zh-TW" sz="2800" b="1" i="1" u="sng" dirty="0">
                <a:solidFill>
                  <a:srgbClr val="FF0000"/>
                </a:solidFill>
              </a:rPr>
              <a:t>LSTM</a:t>
            </a:r>
            <a:endParaRPr lang="zh-TW" altLang="en-US" sz="2800" b="1" i="1" u="sng" dirty="0">
              <a:solidFill>
                <a:srgbClr val="FF0000"/>
              </a:solidFill>
            </a:endParaRPr>
          </a:p>
        </p:txBody>
      </p:sp>
      <p:sp>
        <p:nvSpPr>
          <p:cNvPr id="29" name="矩形 56">
            <a:extLst>
              <a:ext uri="{FF2B5EF4-FFF2-40B4-BE49-F238E27FC236}">
                <a16:creationId xmlns:a16="http://schemas.microsoft.com/office/drawing/2014/main" id="{A3BBC141-477C-26D5-F1C8-232B4D83530E}"/>
              </a:ext>
            </a:extLst>
          </p:cNvPr>
          <p:cNvSpPr/>
          <p:nvPr/>
        </p:nvSpPr>
        <p:spPr>
          <a:xfrm>
            <a:off x="7346347" y="96609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800" dirty="0"/>
              <a:t>Special Neuron:</a:t>
            </a:r>
          </a:p>
          <a:p>
            <a:pPr algn="ctr"/>
            <a:r>
              <a:rPr lang="en-US" altLang="zh-TW" sz="2800" dirty="0"/>
              <a:t>4 inputs, </a:t>
            </a:r>
          </a:p>
          <a:p>
            <a:pPr algn="ctr"/>
            <a:r>
              <a:rPr lang="en-US" altLang="zh-TW" sz="2800" dirty="0"/>
              <a:t>1 output</a:t>
            </a:r>
            <a:endParaRPr lang="zh-TW" altLang="en-US" sz="2800" dirty="0"/>
          </a:p>
        </p:txBody>
      </p:sp>
      <p:cxnSp>
        <p:nvCxnSpPr>
          <p:cNvPr id="30" name="直線單箭頭接點 26">
            <a:extLst>
              <a:ext uri="{FF2B5EF4-FFF2-40B4-BE49-F238E27FC236}">
                <a16:creationId xmlns:a16="http://schemas.microsoft.com/office/drawing/2014/main" id="{AE022F05-74F3-7134-6211-B783468505F4}"/>
              </a:ext>
            </a:extLst>
          </p:cNvPr>
          <p:cNvCxnSpPr/>
          <p:nvPr/>
        </p:nvCxnSpPr>
        <p:spPr>
          <a:xfrm flipH="1">
            <a:off x="7986964" y="328303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3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4"/>
                                        </p:tgtEl>
                                        <p:attrNameLst>
                                          <p:attrName>stroke.color</p:attrName>
                                        </p:attrNameLst>
                                      </p:cBhvr>
                                      <p:to>
                                        <a:schemeClr val="hlink"/>
                                      </p:to>
                                    </p:animClr>
                                    <p:set>
                                      <p:cBhvr>
                                        <p:cTn id="69" dur="500" fill="hold"/>
                                        <p:tgtEl>
                                          <p:spTgt spid="14"/>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30"/>
                                        </p:tgtEl>
                                        <p:attrNameLst>
                                          <p:attrName>stroke.color</p:attrName>
                                        </p:attrNameLst>
                                      </p:cBhvr>
                                      <p:to>
                                        <a:schemeClr val="hlink"/>
                                      </p:to>
                                    </p:animClr>
                                    <p:set>
                                      <p:cBhvr>
                                        <p:cTn id="72" dur="500" fill="hold"/>
                                        <p:tgtEl>
                                          <p:spTgt spid="30"/>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18"/>
                                        </p:tgtEl>
                                        <p:attrNameLst>
                                          <p:attrName>stroke.color</p:attrName>
                                        </p:attrNameLst>
                                      </p:cBhvr>
                                      <p:to>
                                        <a:srgbClr val="FF0000"/>
                                      </p:to>
                                    </p:animClr>
                                    <p:set>
                                      <p:cBhvr>
                                        <p:cTn id="77" dur="500" fill="hold"/>
                                        <p:tgtEl>
                                          <p:spTgt spid="1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9" grpId="0" animBg="1"/>
      <p:bldP spid="20" grpId="0" animBg="1"/>
      <p:bldP spid="27" grpId="0" animBg="1"/>
      <p:bldP spid="28" grpId="0"/>
      <p:bldP spid="2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pic>
        <p:nvPicPr>
          <p:cNvPr id="2" name="圖片 9">
            <a:extLst>
              <a:ext uri="{FF2B5EF4-FFF2-40B4-BE49-F238E27FC236}">
                <a16:creationId xmlns:a16="http://schemas.microsoft.com/office/drawing/2014/main" id="{DD862E47-EA7C-4611-6286-89902B7A7707}"/>
              </a:ext>
            </a:extLst>
          </p:cNvPr>
          <p:cNvPicPr>
            <a:picLocks noChangeAspect="1"/>
          </p:cNvPicPr>
          <p:nvPr/>
        </p:nvPicPr>
        <p:blipFill>
          <a:blip r:embed="rId3"/>
          <a:stretch>
            <a:fillRect/>
          </a:stretch>
        </p:blipFill>
        <p:spPr>
          <a:xfrm>
            <a:off x="6404521" y="265803"/>
            <a:ext cx="4817110" cy="6406498"/>
          </a:xfrm>
          <a:prstGeom prst="rect">
            <a:avLst/>
          </a:prstGeom>
        </p:spPr>
      </p:pic>
      <mc:AlternateContent xmlns:mc="http://schemas.openxmlformats.org/markup-compatibility/2006" xmlns:a14="http://schemas.microsoft.com/office/drawing/2010/main">
        <mc:Choice Requires="a14">
          <p:sp>
            <p:nvSpPr>
              <p:cNvPr id="3" name="文字方塊 11">
                <a:extLst>
                  <a:ext uri="{FF2B5EF4-FFF2-40B4-BE49-F238E27FC236}">
                    <a16:creationId xmlns:a16="http://schemas.microsoft.com/office/drawing/2014/main" id="{2B7166E6-8C7A-5EF9-6F58-818A8ADF4824}"/>
                  </a:ext>
                </a:extLst>
              </p:cNvPr>
              <p:cNvSpPr txBox="1"/>
              <p:nvPr/>
            </p:nvSpPr>
            <p:spPr>
              <a:xfrm>
                <a:off x="9021991" y="6221546"/>
                <a:ext cx="2232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3" name="文字方塊 11">
                <a:extLst>
                  <a:ext uri="{FF2B5EF4-FFF2-40B4-BE49-F238E27FC236}">
                    <a16:creationId xmlns:a16="http://schemas.microsoft.com/office/drawing/2014/main" id="{2B7166E6-8C7A-5EF9-6F58-818A8ADF4824}"/>
                  </a:ext>
                </a:extLst>
              </p:cNvPr>
              <p:cNvSpPr txBox="1">
                <a:spLocks noRot="1" noChangeAspect="1" noMove="1" noResize="1" noEditPoints="1" noAdjustHandles="1" noChangeArrowheads="1" noChangeShapeType="1" noTextEdit="1"/>
              </p:cNvSpPr>
              <p:nvPr/>
            </p:nvSpPr>
            <p:spPr>
              <a:xfrm>
                <a:off x="9021991" y="6221546"/>
                <a:ext cx="223266" cy="369332"/>
              </a:xfrm>
              <a:prstGeom prst="rect">
                <a:avLst/>
              </a:prstGeom>
              <a:blipFill>
                <a:blip r:embed="rId4"/>
                <a:stretch>
                  <a:fillRect l="-15789" r="-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字方塊 12">
                <a:extLst>
                  <a:ext uri="{FF2B5EF4-FFF2-40B4-BE49-F238E27FC236}">
                    <a16:creationId xmlns:a16="http://schemas.microsoft.com/office/drawing/2014/main" id="{329AC09D-4227-9A9B-AEF1-B32F34D80CC2}"/>
                  </a:ext>
                </a:extLst>
              </p:cNvPr>
              <p:cNvSpPr txBox="1"/>
              <p:nvPr/>
            </p:nvSpPr>
            <p:spPr>
              <a:xfrm>
                <a:off x="6218935" y="4354646"/>
                <a:ext cx="309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5" name="文字方塊 12">
                <a:extLst>
                  <a:ext uri="{FF2B5EF4-FFF2-40B4-BE49-F238E27FC236}">
                    <a16:creationId xmlns:a16="http://schemas.microsoft.com/office/drawing/2014/main" id="{329AC09D-4227-9A9B-AEF1-B32F34D80CC2}"/>
                  </a:ext>
                </a:extLst>
              </p:cNvPr>
              <p:cNvSpPr txBox="1">
                <a:spLocks noRot="1" noChangeAspect="1" noMove="1" noResize="1" noEditPoints="1" noAdjustHandles="1" noChangeArrowheads="1" noChangeShapeType="1" noTextEdit="1"/>
              </p:cNvSpPr>
              <p:nvPr/>
            </p:nvSpPr>
            <p:spPr>
              <a:xfrm>
                <a:off x="6218935" y="4354646"/>
                <a:ext cx="309507" cy="369332"/>
              </a:xfrm>
              <a:prstGeom prst="rect">
                <a:avLst/>
              </a:prstGeom>
              <a:blipFill>
                <a:blip r:embed="rId5"/>
                <a:stretch>
                  <a:fillRect l="-11538" r="-3846"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字方塊 13">
                <a:extLst>
                  <a:ext uri="{FF2B5EF4-FFF2-40B4-BE49-F238E27FC236}">
                    <a16:creationId xmlns:a16="http://schemas.microsoft.com/office/drawing/2014/main" id="{9B6C7AE9-E674-98AA-5EB3-862B791AEA6B}"/>
                  </a:ext>
                </a:extLst>
              </p:cNvPr>
              <p:cNvSpPr txBox="1"/>
              <p:nvPr/>
            </p:nvSpPr>
            <p:spPr>
              <a:xfrm>
                <a:off x="11279751" y="3214051"/>
                <a:ext cx="345287"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𝑓</m:t>
                          </m:r>
                        </m:sub>
                      </m:sSub>
                    </m:oMath>
                  </m:oMathPara>
                </a14:m>
                <a:endParaRPr lang="zh-TW" altLang="en-US" sz="2400" dirty="0"/>
              </a:p>
            </p:txBody>
          </p:sp>
        </mc:Choice>
        <mc:Fallback xmlns="">
          <p:sp>
            <p:nvSpPr>
              <p:cNvPr id="6" name="文字方塊 13">
                <a:extLst>
                  <a:ext uri="{FF2B5EF4-FFF2-40B4-BE49-F238E27FC236}">
                    <a16:creationId xmlns:a16="http://schemas.microsoft.com/office/drawing/2014/main" id="{9B6C7AE9-E674-98AA-5EB3-862B791AEA6B}"/>
                  </a:ext>
                </a:extLst>
              </p:cNvPr>
              <p:cNvSpPr txBox="1">
                <a:spLocks noRot="1" noChangeAspect="1" noMove="1" noResize="1" noEditPoints="1" noAdjustHandles="1" noChangeArrowheads="1" noChangeShapeType="1" noTextEdit="1"/>
              </p:cNvSpPr>
              <p:nvPr/>
            </p:nvSpPr>
            <p:spPr>
              <a:xfrm>
                <a:off x="11279751" y="3214051"/>
                <a:ext cx="345287" cy="398955"/>
              </a:xfrm>
              <a:prstGeom prst="rect">
                <a:avLst/>
              </a:prstGeom>
              <a:blipFill>
                <a:blip r:embed="rId6"/>
                <a:stretch>
                  <a:fillRect l="-10714" r="-14286" b="-2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4">
                <a:extLst>
                  <a:ext uri="{FF2B5EF4-FFF2-40B4-BE49-F238E27FC236}">
                    <a16:creationId xmlns:a16="http://schemas.microsoft.com/office/drawing/2014/main" id="{35C7E7D4-6616-1F9B-9BB2-76550FD2F6FD}"/>
                  </a:ext>
                </a:extLst>
              </p:cNvPr>
              <p:cNvSpPr txBox="1"/>
              <p:nvPr/>
            </p:nvSpPr>
            <p:spPr>
              <a:xfrm>
                <a:off x="6228543" y="805274"/>
                <a:ext cx="3612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𝑜</m:t>
                          </m:r>
                        </m:sub>
                      </m:sSub>
                    </m:oMath>
                  </m:oMathPara>
                </a14:m>
                <a:endParaRPr lang="zh-TW" altLang="en-US" sz="2400" dirty="0"/>
              </a:p>
            </p:txBody>
          </p:sp>
        </mc:Choice>
        <mc:Fallback xmlns="">
          <p:sp>
            <p:nvSpPr>
              <p:cNvPr id="7" name="文字方塊 14">
                <a:extLst>
                  <a:ext uri="{FF2B5EF4-FFF2-40B4-BE49-F238E27FC236}">
                    <a16:creationId xmlns:a16="http://schemas.microsoft.com/office/drawing/2014/main" id="{35C7E7D4-6616-1F9B-9BB2-76550FD2F6FD}"/>
                  </a:ext>
                </a:extLst>
              </p:cNvPr>
              <p:cNvSpPr txBox="1">
                <a:spLocks noRot="1" noChangeAspect="1" noMove="1" noResize="1" noEditPoints="1" noAdjustHandles="1" noChangeArrowheads="1" noChangeShapeType="1" noTextEdit="1"/>
              </p:cNvSpPr>
              <p:nvPr/>
            </p:nvSpPr>
            <p:spPr>
              <a:xfrm>
                <a:off x="6228543" y="805274"/>
                <a:ext cx="361253" cy="369332"/>
              </a:xfrm>
              <a:prstGeom prst="rect">
                <a:avLst/>
              </a:prstGeom>
              <a:blipFill>
                <a:blip r:embed="rId7"/>
                <a:stretch>
                  <a:fillRect l="-10345" r="-3448"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字方塊 15">
                <a:extLst>
                  <a:ext uri="{FF2B5EF4-FFF2-40B4-BE49-F238E27FC236}">
                    <a16:creationId xmlns:a16="http://schemas.microsoft.com/office/drawing/2014/main" id="{C27EA90C-72DC-5FAF-7469-8900A54BD9C8}"/>
                  </a:ext>
                </a:extLst>
              </p:cNvPr>
              <p:cNvSpPr txBox="1"/>
              <p:nvPr/>
            </p:nvSpPr>
            <p:spPr>
              <a:xfrm>
                <a:off x="8997134" y="5001626"/>
                <a:ext cx="6715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8" name="文字方塊 15">
                <a:extLst>
                  <a:ext uri="{FF2B5EF4-FFF2-40B4-BE49-F238E27FC236}">
                    <a16:creationId xmlns:a16="http://schemas.microsoft.com/office/drawing/2014/main" id="{C27EA90C-72DC-5FAF-7469-8900A54BD9C8}"/>
                  </a:ext>
                </a:extLst>
              </p:cNvPr>
              <p:cNvSpPr txBox="1">
                <a:spLocks noRot="1" noChangeAspect="1" noMove="1" noResize="1" noEditPoints="1" noAdjustHandles="1" noChangeArrowheads="1" noChangeShapeType="1" noTextEdit="1"/>
              </p:cNvSpPr>
              <p:nvPr/>
            </p:nvSpPr>
            <p:spPr>
              <a:xfrm>
                <a:off x="8997134" y="5001626"/>
                <a:ext cx="671530" cy="369332"/>
              </a:xfrm>
              <a:prstGeom prst="rect">
                <a:avLst/>
              </a:prstGeom>
              <a:blipFill>
                <a:blip r:embed="rId8"/>
                <a:stretch>
                  <a:fillRect l="-9259" b="-2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字方塊 16">
                <a:extLst>
                  <a:ext uri="{FF2B5EF4-FFF2-40B4-BE49-F238E27FC236}">
                    <a16:creationId xmlns:a16="http://schemas.microsoft.com/office/drawing/2014/main" id="{9E1122BF-5AD8-90E0-7652-7A804C7239B1}"/>
                  </a:ext>
                </a:extLst>
              </p:cNvPr>
              <p:cNvSpPr txBox="1"/>
              <p:nvPr/>
            </p:nvSpPr>
            <p:spPr>
              <a:xfrm>
                <a:off x="7744371" y="4169980"/>
                <a:ext cx="7439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9" name="文字方塊 16">
                <a:extLst>
                  <a:ext uri="{FF2B5EF4-FFF2-40B4-BE49-F238E27FC236}">
                    <a16:creationId xmlns:a16="http://schemas.microsoft.com/office/drawing/2014/main" id="{9E1122BF-5AD8-90E0-7652-7A804C7239B1}"/>
                  </a:ext>
                </a:extLst>
              </p:cNvPr>
              <p:cNvSpPr txBox="1">
                <a:spLocks noRot="1" noChangeAspect="1" noMove="1" noResize="1" noEditPoints="1" noAdjustHandles="1" noChangeArrowheads="1" noChangeShapeType="1" noTextEdit="1"/>
              </p:cNvSpPr>
              <p:nvPr/>
            </p:nvSpPr>
            <p:spPr>
              <a:xfrm>
                <a:off x="7744371" y="4169980"/>
                <a:ext cx="743922" cy="369332"/>
              </a:xfrm>
              <a:prstGeom prst="rect">
                <a:avLst/>
              </a:prstGeom>
              <a:blipFill>
                <a:blip r:embed="rId9"/>
                <a:stretch>
                  <a:fillRect l="-13333" b="-33333"/>
                </a:stretch>
              </a:blipFill>
            </p:spPr>
            <p:txBody>
              <a:bodyPr/>
              <a:lstStyle/>
              <a:p>
                <a:r>
                  <a:rPr lang="en-CN">
                    <a:noFill/>
                  </a:rPr>
                  <a:t> </a:t>
                </a:r>
              </a:p>
            </p:txBody>
          </p:sp>
        </mc:Fallback>
      </mc:AlternateContent>
      <p:sp>
        <p:nvSpPr>
          <p:cNvPr id="10" name="文字方塊 18">
            <a:extLst>
              <a:ext uri="{FF2B5EF4-FFF2-40B4-BE49-F238E27FC236}">
                <a16:creationId xmlns:a16="http://schemas.microsoft.com/office/drawing/2014/main" id="{91FEEDE9-EC9F-9414-18AA-05C5C88A75AC}"/>
              </a:ext>
            </a:extLst>
          </p:cNvPr>
          <p:cNvSpPr txBox="1"/>
          <p:nvPr/>
        </p:nvSpPr>
        <p:spPr>
          <a:xfrm>
            <a:off x="8949438" y="4518728"/>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1" name="文字方塊 19">
            <a:extLst>
              <a:ext uri="{FF2B5EF4-FFF2-40B4-BE49-F238E27FC236}">
                <a16:creationId xmlns:a16="http://schemas.microsoft.com/office/drawing/2014/main" id="{C1BC8EF5-E92B-3425-AFE8-1FD235591581}"/>
              </a:ext>
            </a:extLst>
          </p:cNvPr>
          <p:cNvSpPr txBox="1"/>
          <p:nvPr/>
        </p:nvSpPr>
        <p:spPr>
          <a:xfrm>
            <a:off x="9019557" y="805274"/>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5" name="流程圖: 磁碟 23">
            <a:extLst>
              <a:ext uri="{FF2B5EF4-FFF2-40B4-BE49-F238E27FC236}">
                <a16:creationId xmlns:a16="http://schemas.microsoft.com/office/drawing/2014/main" id="{2C0D1BF1-CF94-40D1-8538-B5FDDC8BB131}"/>
              </a:ext>
            </a:extLst>
          </p:cNvPr>
          <p:cNvSpPr/>
          <p:nvPr/>
        </p:nvSpPr>
        <p:spPr>
          <a:xfrm>
            <a:off x="8614823" y="3056468"/>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p:cxnSp>
        <p:nvCxnSpPr>
          <p:cNvPr id="17" name="直線接點 27">
            <a:extLst>
              <a:ext uri="{FF2B5EF4-FFF2-40B4-BE49-F238E27FC236}">
                <a16:creationId xmlns:a16="http://schemas.microsoft.com/office/drawing/2014/main" id="{C54A8CC7-25E3-3819-FB51-7E1E6EC35E76}"/>
              </a:ext>
            </a:extLst>
          </p:cNvPr>
          <p:cNvCxnSpPr>
            <a:cxnSpLocks/>
          </p:cNvCxnSpPr>
          <p:nvPr/>
        </p:nvCxnSpPr>
        <p:spPr>
          <a:xfrm>
            <a:off x="8743335" y="3254587"/>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28">
                <a:extLst>
                  <a:ext uri="{FF2B5EF4-FFF2-40B4-BE49-F238E27FC236}">
                    <a16:creationId xmlns:a16="http://schemas.microsoft.com/office/drawing/2014/main" id="{BB52A3D3-32EB-8A8D-2872-77773BD82131}"/>
                  </a:ext>
                </a:extLst>
              </p:cNvPr>
              <p:cNvSpPr txBox="1"/>
              <p:nvPr/>
            </p:nvSpPr>
            <p:spPr>
              <a:xfrm>
                <a:off x="8992911" y="1535365"/>
                <a:ext cx="75014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18" name="文字方塊 28">
                <a:extLst>
                  <a:ext uri="{FF2B5EF4-FFF2-40B4-BE49-F238E27FC236}">
                    <a16:creationId xmlns:a16="http://schemas.microsoft.com/office/drawing/2014/main" id="{BB52A3D3-32EB-8A8D-2872-77773BD82131}"/>
                  </a:ext>
                </a:extLst>
              </p:cNvPr>
              <p:cNvSpPr txBox="1">
                <a:spLocks noRot="1" noChangeAspect="1" noMove="1" noResize="1" noEditPoints="1" noAdjustHandles="1" noChangeArrowheads="1" noChangeShapeType="1" noTextEdit="1"/>
              </p:cNvSpPr>
              <p:nvPr/>
            </p:nvSpPr>
            <p:spPr>
              <a:xfrm>
                <a:off x="8992911" y="1535365"/>
                <a:ext cx="750142" cy="369332"/>
              </a:xfrm>
              <a:prstGeom prst="rect">
                <a:avLst/>
              </a:prstGeom>
              <a:blipFill>
                <a:blip r:embed="rId10"/>
                <a:stretch>
                  <a:fillRect l="-10000"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字方塊 29">
                <a:extLst>
                  <a:ext uri="{FF2B5EF4-FFF2-40B4-BE49-F238E27FC236}">
                    <a16:creationId xmlns:a16="http://schemas.microsoft.com/office/drawing/2014/main" id="{A6A0B776-D15A-EBD7-089A-14787BB9F00F}"/>
                  </a:ext>
                </a:extLst>
              </p:cNvPr>
              <p:cNvSpPr txBox="1"/>
              <p:nvPr/>
            </p:nvSpPr>
            <p:spPr>
              <a:xfrm>
                <a:off x="7744371" y="1405169"/>
                <a:ext cx="7956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19" name="文字方塊 29">
                <a:extLst>
                  <a:ext uri="{FF2B5EF4-FFF2-40B4-BE49-F238E27FC236}">
                    <a16:creationId xmlns:a16="http://schemas.microsoft.com/office/drawing/2014/main" id="{A6A0B776-D15A-EBD7-089A-14787BB9F00F}"/>
                  </a:ext>
                </a:extLst>
              </p:cNvPr>
              <p:cNvSpPr txBox="1">
                <a:spLocks noRot="1" noChangeAspect="1" noMove="1" noResize="1" noEditPoints="1" noAdjustHandles="1" noChangeArrowheads="1" noChangeShapeType="1" noTextEdit="1"/>
              </p:cNvSpPr>
              <p:nvPr/>
            </p:nvSpPr>
            <p:spPr>
              <a:xfrm>
                <a:off x="7744371" y="1405169"/>
                <a:ext cx="795666" cy="369332"/>
              </a:xfrm>
              <a:prstGeom prst="rect">
                <a:avLst/>
              </a:prstGeom>
              <a:blipFill>
                <a:blip r:embed="rId11"/>
                <a:stretch>
                  <a:fillRect l="-12500"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字方塊 31">
                <a:extLst>
                  <a:ext uri="{FF2B5EF4-FFF2-40B4-BE49-F238E27FC236}">
                    <a16:creationId xmlns:a16="http://schemas.microsoft.com/office/drawing/2014/main" id="{FB269224-863A-05A8-69FB-15D606677FD8}"/>
                  </a:ext>
                </a:extLst>
              </p:cNvPr>
              <p:cNvSpPr txBox="1"/>
              <p:nvPr/>
            </p:nvSpPr>
            <p:spPr>
              <a:xfrm>
                <a:off x="9116615" y="185699"/>
                <a:ext cx="247952" cy="414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b="0" i="1" dirty="0" smtClean="0">
                              <a:latin typeface="Cambria Math" panose="02040503050406030204" pitchFamily="18" charset="0"/>
                            </a:rPr>
                            <m:t>h</m:t>
                          </m:r>
                        </m:e>
                        <m:sub>
                          <m:r>
                            <a:rPr lang="en-US" altLang="zh-TW" sz="2400" b="0" i="1" dirty="0" smtClean="0">
                              <a:latin typeface="Cambria Math" panose="02040503050406030204" pitchFamily="18" charset="0"/>
                            </a:rPr>
                            <m:t>𝑡</m:t>
                          </m:r>
                        </m:sub>
                      </m:sSub>
                      <m:r>
                        <a:rPr lang="en-US" altLang="zh-TW" sz="2400" b="0" i="1" dirty="0" smtClean="0">
                          <a:latin typeface="Cambria Math" panose="02040503050406030204" pitchFamily="18" charset="0"/>
                        </a:rPr>
                        <m:t> </m:t>
                      </m:r>
                    </m:oMath>
                  </m:oMathPara>
                </a14:m>
                <a:endParaRPr lang="zh-TW" altLang="en-US" sz="2400" dirty="0"/>
              </a:p>
            </p:txBody>
          </p:sp>
        </mc:Choice>
        <mc:Fallback xmlns="">
          <p:sp>
            <p:nvSpPr>
              <p:cNvPr id="20" name="文字方塊 31">
                <a:extLst>
                  <a:ext uri="{FF2B5EF4-FFF2-40B4-BE49-F238E27FC236}">
                    <a16:creationId xmlns:a16="http://schemas.microsoft.com/office/drawing/2014/main" id="{FB269224-863A-05A8-69FB-15D606677FD8}"/>
                  </a:ext>
                </a:extLst>
              </p:cNvPr>
              <p:cNvSpPr txBox="1">
                <a:spLocks noRot="1" noChangeAspect="1" noMove="1" noResize="1" noEditPoints="1" noAdjustHandles="1" noChangeArrowheads="1" noChangeShapeType="1" noTextEdit="1"/>
              </p:cNvSpPr>
              <p:nvPr/>
            </p:nvSpPr>
            <p:spPr>
              <a:xfrm>
                <a:off x="9116615" y="185699"/>
                <a:ext cx="247952" cy="414409"/>
              </a:xfrm>
              <a:prstGeom prst="rect">
                <a:avLst/>
              </a:prstGeom>
              <a:blipFill>
                <a:blip r:embed="rId12"/>
                <a:stretch>
                  <a:fillRect l="-50000" t="-8824" r="-110000" b="-382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字方塊 26">
                <a:extLst>
                  <a:ext uri="{FF2B5EF4-FFF2-40B4-BE49-F238E27FC236}">
                    <a16:creationId xmlns:a16="http://schemas.microsoft.com/office/drawing/2014/main" id="{8E6ED9B4-A822-B6E4-74C1-785C8E24ECFA}"/>
                  </a:ext>
                </a:extLst>
              </p:cNvPr>
              <p:cNvSpPr txBox="1"/>
              <p:nvPr/>
            </p:nvSpPr>
            <p:spPr>
              <a:xfrm>
                <a:off x="9364567" y="249081"/>
                <a:ext cx="17915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21" name="文字方塊 26">
                <a:extLst>
                  <a:ext uri="{FF2B5EF4-FFF2-40B4-BE49-F238E27FC236}">
                    <a16:creationId xmlns:a16="http://schemas.microsoft.com/office/drawing/2014/main" id="{8E6ED9B4-A822-B6E4-74C1-785C8E24ECFA}"/>
                  </a:ext>
                </a:extLst>
              </p:cNvPr>
              <p:cNvSpPr txBox="1">
                <a:spLocks noRot="1" noChangeAspect="1" noMove="1" noResize="1" noEditPoints="1" noAdjustHandles="1" noChangeArrowheads="1" noChangeShapeType="1" noTextEdit="1"/>
              </p:cNvSpPr>
              <p:nvPr/>
            </p:nvSpPr>
            <p:spPr>
              <a:xfrm>
                <a:off x="9364567" y="249081"/>
                <a:ext cx="1791581" cy="369332"/>
              </a:xfrm>
              <a:prstGeom prst="rect">
                <a:avLst/>
              </a:prstGeom>
              <a:blipFill>
                <a:blip r:embed="rId13"/>
                <a:stretch>
                  <a:fillRect l="-1408" b="-3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字方塊 30">
                <a:extLst>
                  <a:ext uri="{FF2B5EF4-FFF2-40B4-BE49-F238E27FC236}">
                    <a16:creationId xmlns:a16="http://schemas.microsoft.com/office/drawing/2014/main" id="{57AD97CA-E16C-556B-C356-16602073BA32}"/>
                  </a:ext>
                </a:extLst>
              </p:cNvPr>
              <p:cNvSpPr txBox="1"/>
              <p:nvPr/>
            </p:nvSpPr>
            <p:spPr>
              <a:xfrm>
                <a:off x="8960841" y="4145005"/>
                <a:ext cx="13465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22" name="文字方塊 30">
                <a:extLst>
                  <a:ext uri="{FF2B5EF4-FFF2-40B4-BE49-F238E27FC236}">
                    <a16:creationId xmlns:a16="http://schemas.microsoft.com/office/drawing/2014/main" id="{57AD97CA-E16C-556B-C356-16602073BA32}"/>
                  </a:ext>
                </a:extLst>
              </p:cNvPr>
              <p:cNvSpPr txBox="1">
                <a:spLocks noRot="1" noChangeAspect="1" noMove="1" noResize="1" noEditPoints="1" noAdjustHandles="1" noChangeArrowheads="1" noChangeShapeType="1" noTextEdit="1"/>
              </p:cNvSpPr>
              <p:nvPr/>
            </p:nvSpPr>
            <p:spPr>
              <a:xfrm>
                <a:off x="8960841" y="4145005"/>
                <a:ext cx="1346522" cy="369332"/>
              </a:xfrm>
              <a:prstGeom prst="rect">
                <a:avLst/>
              </a:prstGeom>
              <a:blipFill>
                <a:blip r:embed="rId14"/>
                <a:stretch>
                  <a:fillRect l="-4673" b="-33333"/>
                </a:stretch>
              </a:blipFill>
            </p:spPr>
            <p:txBody>
              <a:bodyPr/>
              <a:lstStyle/>
              <a:p>
                <a:r>
                  <a:rPr lang="en-CN">
                    <a:noFill/>
                  </a:rPr>
                  <a:t> </a:t>
                </a:r>
              </a:p>
            </p:txBody>
          </p:sp>
        </mc:Fallback>
      </mc:AlternateContent>
      <p:pic>
        <p:nvPicPr>
          <p:cNvPr id="23" name="圖片 1">
            <a:extLst>
              <a:ext uri="{FF2B5EF4-FFF2-40B4-BE49-F238E27FC236}">
                <a16:creationId xmlns:a16="http://schemas.microsoft.com/office/drawing/2014/main" id="{38D363D3-5B49-C4A5-E78E-B6A9B136E8C2}"/>
              </a:ext>
            </a:extLst>
          </p:cNvPr>
          <p:cNvPicPr>
            <a:picLocks noChangeAspect="1"/>
          </p:cNvPicPr>
          <p:nvPr/>
        </p:nvPicPr>
        <p:blipFill>
          <a:blip r:embed="rId15"/>
          <a:stretch>
            <a:fillRect/>
          </a:stretch>
        </p:blipFill>
        <p:spPr>
          <a:xfrm>
            <a:off x="9497760" y="2447250"/>
            <a:ext cx="1057275" cy="228600"/>
          </a:xfrm>
          <a:prstGeom prst="rect">
            <a:avLst/>
          </a:prstGeom>
        </p:spPr>
      </p:pic>
      <mc:AlternateContent xmlns:mc="http://schemas.openxmlformats.org/markup-compatibility/2006" xmlns:a14="http://schemas.microsoft.com/office/drawing/2010/main">
        <mc:Choice Requires="a14">
          <p:sp>
            <p:nvSpPr>
              <p:cNvPr id="24" name="流程圖: 磁碟 32">
                <a:extLst>
                  <a:ext uri="{FF2B5EF4-FFF2-40B4-BE49-F238E27FC236}">
                    <a16:creationId xmlns:a16="http://schemas.microsoft.com/office/drawing/2014/main" id="{1F19F812-5A23-AB14-7975-A288218601FF}"/>
                  </a:ext>
                </a:extLst>
              </p:cNvPr>
              <p:cNvSpPr/>
              <p:nvPr/>
            </p:nvSpPr>
            <p:spPr>
              <a:xfrm>
                <a:off x="8622713" y="3067084"/>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24" name="流程圖: 磁碟 32">
                <a:extLst>
                  <a:ext uri="{FF2B5EF4-FFF2-40B4-BE49-F238E27FC236}">
                    <a16:creationId xmlns:a16="http://schemas.microsoft.com/office/drawing/2014/main" id="{1F19F812-5A23-AB14-7975-A288218601FF}"/>
                  </a:ext>
                </a:extLst>
              </p:cNvPr>
              <p:cNvSpPr>
                <a:spLocks noRot="1" noChangeAspect="1" noMove="1" noResize="1" noEditPoints="1" noAdjustHandles="1" noChangeArrowheads="1" noChangeShapeType="1" noTextEdit="1"/>
              </p:cNvSpPr>
              <p:nvPr/>
            </p:nvSpPr>
            <p:spPr>
              <a:xfrm>
                <a:off x="8622713" y="3067084"/>
                <a:ext cx="622258" cy="648057"/>
              </a:xfrm>
              <a:prstGeom prst="flowChartMagneticDisk">
                <a:avLst/>
              </a:prstGeom>
              <a:blipFill>
                <a:blip r:embed="rId16"/>
                <a:stretch>
                  <a:fillRect/>
                </a:stretch>
              </a:blipFill>
            </p:spPr>
            <p:txBody>
              <a:bodyPr/>
              <a:lstStyle/>
              <a:p>
                <a:r>
                  <a:rPr lang="en-CN">
                    <a:noFill/>
                  </a:rPr>
                  <a:t> </a:t>
                </a:r>
              </a:p>
            </p:txBody>
          </p:sp>
        </mc:Fallback>
      </mc:AlternateContent>
      <p:sp>
        <p:nvSpPr>
          <p:cNvPr id="25" name="矩形 3">
            <a:extLst>
              <a:ext uri="{FF2B5EF4-FFF2-40B4-BE49-F238E27FC236}">
                <a16:creationId xmlns:a16="http://schemas.microsoft.com/office/drawing/2014/main" id="{7CE707B1-E924-1354-8474-C420D858098D}"/>
              </a:ext>
            </a:extLst>
          </p:cNvPr>
          <p:cNvSpPr/>
          <p:nvPr/>
        </p:nvSpPr>
        <p:spPr>
          <a:xfrm>
            <a:off x="9422667" y="2848121"/>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7B17FC3A-4E64-9323-BC5F-B39A766F9B20}"/>
                  </a:ext>
                </a:extLst>
              </p:cNvPr>
              <p:cNvSpPr txBox="1"/>
              <p:nvPr/>
            </p:nvSpPr>
            <p:spPr>
              <a:xfrm>
                <a:off x="9753277" y="2695556"/>
                <a:ext cx="800732"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6" name="文字方塊 17">
                <a:extLst>
                  <a:ext uri="{FF2B5EF4-FFF2-40B4-BE49-F238E27FC236}">
                    <a16:creationId xmlns:a16="http://schemas.microsoft.com/office/drawing/2014/main" id="{7B17FC3A-4E64-9323-BC5F-B39A766F9B20}"/>
                  </a:ext>
                </a:extLst>
              </p:cNvPr>
              <p:cNvSpPr txBox="1">
                <a:spLocks noRot="1" noChangeAspect="1" noMove="1" noResize="1" noEditPoints="1" noAdjustHandles="1" noChangeArrowheads="1" noChangeShapeType="1" noTextEdit="1"/>
              </p:cNvSpPr>
              <p:nvPr/>
            </p:nvSpPr>
            <p:spPr>
              <a:xfrm>
                <a:off x="9753277" y="2695556"/>
                <a:ext cx="800732" cy="425373"/>
              </a:xfrm>
              <a:prstGeom prst="rect">
                <a:avLst/>
              </a:prstGeom>
              <a:blipFill>
                <a:blip r:embed="rId17"/>
                <a:stretch>
                  <a:fillRect l="-14286"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字方塊 33">
                <a:extLst>
                  <a:ext uri="{FF2B5EF4-FFF2-40B4-BE49-F238E27FC236}">
                    <a16:creationId xmlns:a16="http://schemas.microsoft.com/office/drawing/2014/main" id="{F7D35930-F2B3-9825-991E-2E6BA563038D}"/>
                  </a:ext>
                </a:extLst>
              </p:cNvPr>
              <p:cNvSpPr txBox="1"/>
              <p:nvPr/>
            </p:nvSpPr>
            <p:spPr>
              <a:xfrm>
                <a:off x="9313999" y="3603689"/>
                <a:ext cx="941796"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7" name="文字方塊 33">
                <a:extLst>
                  <a:ext uri="{FF2B5EF4-FFF2-40B4-BE49-F238E27FC236}">
                    <a16:creationId xmlns:a16="http://schemas.microsoft.com/office/drawing/2014/main" id="{F7D35930-F2B3-9825-991E-2E6BA563038D}"/>
                  </a:ext>
                </a:extLst>
              </p:cNvPr>
              <p:cNvSpPr txBox="1">
                <a:spLocks noRot="1" noChangeAspect="1" noMove="1" noResize="1" noEditPoints="1" noAdjustHandles="1" noChangeArrowheads="1" noChangeShapeType="1" noTextEdit="1"/>
              </p:cNvSpPr>
              <p:nvPr/>
            </p:nvSpPr>
            <p:spPr>
              <a:xfrm>
                <a:off x="9313999" y="3603689"/>
                <a:ext cx="941796" cy="425373"/>
              </a:xfrm>
              <a:prstGeom prst="rect">
                <a:avLst/>
              </a:prstGeom>
              <a:blipFill>
                <a:blip r:embed="rId18"/>
                <a:stretch>
                  <a:fillRect l="-10667"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字方塊 34">
                <a:extLst>
                  <a:ext uri="{FF2B5EF4-FFF2-40B4-BE49-F238E27FC236}">
                    <a16:creationId xmlns:a16="http://schemas.microsoft.com/office/drawing/2014/main" id="{5BFA8F70-B91E-6001-BF8B-7C412498F961}"/>
                  </a:ext>
                </a:extLst>
              </p:cNvPr>
              <p:cNvSpPr txBox="1"/>
              <p:nvPr/>
            </p:nvSpPr>
            <p:spPr>
              <a:xfrm>
                <a:off x="9313999" y="2726742"/>
                <a:ext cx="219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28" name="文字方塊 34">
                <a:extLst>
                  <a:ext uri="{FF2B5EF4-FFF2-40B4-BE49-F238E27FC236}">
                    <a16:creationId xmlns:a16="http://schemas.microsoft.com/office/drawing/2014/main" id="{5BFA8F70-B91E-6001-BF8B-7C412498F961}"/>
                  </a:ext>
                </a:extLst>
              </p:cNvPr>
              <p:cNvSpPr txBox="1">
                <a:spLocks noRot="1" noChangeAspect="1" noMove="1" noResize="1" noEditPoints="1" noAdjustHandles="1" noChangeArrowheads="1" noChangeShapeType="1" noTextEdit="1"/>
              </p:cNvSpPr>
              <p:nvPr/>
            </p:nvSpPr>
            <p:spPr>
              <a:xfrm>
                <a:off x="9313999" y="2726742"/>
                <a:ext cx="219740" cy="369332"/>
              </a:xfrm>
              <a:prstGeom prst="rect">
                <a:avLst/>
              </a:prstGeom>
              <a:blipFill>
                <a:blip r:embed="rId19"/>
                <a:stretch>
                  <a:fillRect l="-16667" r="-1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字方塊 20">
                <a:extLst>
                  <a:ext uri="{FF2B5EF4-FFF2-40B4-BE49-F238E27FC236}">
                    <a16:creationId xmlns:a16="http://schemas.microsoft.com/office/drawing/2014/main" id="{AD2B41A4-0AB6-0B95-BEEA-8280FE54A978}"/>
                  </a:ext>
                </a:extLst>
              </p:cNvPr>
              <p:cNvSpPr txBox="1"/>
              <p:nvPr/>
            </p:nvSpPr>
            <p:spPr>
              <a:xfrm>
                <a:off x="846246" y="1535365"/>
                <a:ext cx="5105401" cy="830997"/>
              </a:xfrm>
              <a:prstGeom prst="rect">
                <a:avLst/>
              </a:prstGeom>
              <a:noFill/>
            </p:spPr>
            <p:txBody>
              <a:bodyPr wrap="square" rtlCol="0">
                <a:spAutoFit/>
              </a:bodyPr>
              <a:lstStyle/>
              <a:p>
                <a:pPr marL="342900" indent="-342900">
                  <a:buFont typeface="Wingdings" pitchFamily="2" charset="2"/>
                  <a:buChar char="Ø"/>
                </a:pPr>
                <a:r>
                  <a:rPr lang="zh-TW" altLang="en-US" sz="2400" dirty="0"/>
                  <a:t>门控单元激活函数</a:t>
                </a:r>
                <a:r>
                  <a:rPr lang="en-US" altLang="zh-TW" sz="2400" dirty="0"/>
                  <a:t> </a:t>
                </a:r>
                <a14:m>
                  <m:oMath xmlns:m="http://schemas.openxmlformats.org/officeDocument/2006/math">
                    <m:r>
                      <a:rPr lang="en-US" altLang="zh-TW" sz="2400" i="1" dirty="0" smtClean="0">
                        <a:latin typeface="Cambria Math" panose="02040503050406030204" pitchFamily="18" charset="0"/>
                      </a:rPr>
                      <m:t>𝑓</m:t>
                    </m:r>
                    <m:r>
                      <a:rPr lang="en-US" altLang="zh-TW" sz="2400" i="1" dirty="0" smtClean="0">
                        <a:latin typeface="Cambria Math" panose="02040503050406030204" pitchFamily="18" charset="0"/>
                      </a:rPr>
                      <m:t> </m:t>
                    </m:r>
                  </m:oMath>
                </a14:m>
                <a:r>
                  <a:rPr lang="zh-TW" altLang="en-US" sz="2400" dirty="0"/>
                  <a:t>一般是</a:t>
                </a:r>
                <a:r>
                  <a:rPr lang="en-US" altLang="zh-TW" sz="2400" dirty="0"/>
                  <a:t>sigmoid </a:t>
                </a:r>
                <a:r>
                  <a:rPr lang="zh-TW" altLang="en-US" sz="2400" dirty="0"/>
                  <a:t>函数</a:t>
                </a:r>
              </a:p>
            </p:txBody>
          </p:sp>
        </mc:Choice>
        <mc:Fallback xmlns="">
          <p:sp>
            <p:nvSpPr>
              <p:cNvPr id="29" name="文字方塊 20">
                <a:extLst>
                  <a:ext uri="{FF2B5EF4-FFF2-40B4-BE49-F238E27FC236}">
                    <a16:creationId xmlns:a16="http://schemas.microsoft.com/office/drawing/2014/main" id="{AD2B41A4-0AB6-0B95-BEEA-8280FE54A978}"/>
                  </a:ext>
                </a:extLst>
              </p:cNvPr>
              <p:cNvSpPr txBox="1">
                <a:spLocks noRot="1" noChangeAspect="1" noMove="1" noResize="1" noEditPoints="1" noAdjustHandles="1" noChangeArrowheads="1" noChangeShapeType="1" noTextEdit="1"/>
              </p:cNvSpPr>
              <p:nvPr/>
            </p:nvSpPr>
            <p:spPr>
              <a:xfrm>
                <a:off x="846246" y="1535365"/>
                <a:ext cx="5105401" cy="830997"/>
              </a:xfrm>
              <a:prstGeom prst="rect">
                <a:avLst/>
              </a:prstGeom>
              <a:blipFill>
                <a:blip r:embed="rId20"/>
                <a:stretch>
                  <a:fillRect l="-1489" t="-4478" b="-16418"/>
                </a:stretch>
              </a:blipFill>
            </p:spPr>
            <p:txBody>
              <a:bodyPr/>
              <a:lstStyle/>
              <a:p>
                <a:r>
                  <a:rPr lang="en-CN">
                    <a:noFill/>
                  </a:rPr>
                  <a:t> </a:t>
                </a:r>
              </a:p>
            </p:txBody>
          </p:sp>
        </mc:Fallback>
      </mc:AlternateContent>
      <p:sp>
        <p:nvSpPr>
          <p:cNvPr id="30" name="文字方塊 21">
            <a:extLst>
              <a:ext uri="{FF2B5EF4-FFF2-40B4-BE49-F238E27FC236}">
                <a16:creationId xmlns:a16="http://schemas.microsoft.com/office/drawing/2014/main" id="{433F06F4-018B-9CD7-3DF6-6FA40ABD8D02}"/>
              </a:ext>
            </a:extLst>
          </p:cNvPr>
          <p:cNvSpPr txBox="1"/>
          <p:nvPr/>
        </p:nvSpPr>
        <p:spPr>
          <a:xfrm>
            <a:off x="1213560" y="2509535"/>
            <a:ext cx="2874325" cy="461665"/>
          </a:xfrm>
          <a:prstGeom prst="rect">
            <a:avLst/>
          </a:prstGeom>
          <a:noFill/>
        </p:spPr>
        <p:txBody>
          <a:bodyPr wrap="square" rtlCol="0">
            <a:spAutoFit/>
          </a:bodyPr>
          <a:lstStyle/>
          <a:p>
            <a:r>
              <a:rPr lang="zh-TW" altLang="en-US" sz="2400" dirty="0"/>
              <a:t>值介于</a:t>
            </a:r>
            <a:r>
              <a:rPr lang="en-US" altLang="zh-TW" sz="2400" dirty="0"/>
              <a:t> 0 </a:t>
            </a:r>
            <a:r>
              <a:rPr lang="zh-TW" altLang="en-US" sz="2400" dirty="0"/>
              <a:t>和</a:t>
            </a:r>
            <a:r>
              <a:rPr lang="en-US" altLang="zh-TW" sz="2400" dirty="0"/>
              <a:t>1</a:t>
            </a:r>
            <a:r>
              <a:rPr lang="zh-TW" altLang="en-US" sz="2400" dirty="0"/>
              <a:t>之间</a:t>
            </a:r>
          </a:p>
        </p:txBody>
      </p:sp>
      <p:sp>
        <p:nvSpPr>
          <p:cNvPr id="31" name="文字方塊 22">
            <a:extLst>
              <a:ext uri="{FF2B5EF4-FFF2-40B4-BE49-F238E27FC236}">
                <a16:creationId xmlns:a16="http://schemas.microsoft.com/office/drawing/2014/main" id="{542252DC-3919-5F85-94F3-3AEFF0C4702F}"/>
              </a:ext>
            </a:extLst>
          </p:cNvPr>
          <p:cNvSpPr txBox="1"/>
          <p:nvPr/>
        </p:nvSpPr>
        <p:spPr>
          <a:xfrm>
            <a:off x="1213560" y="3039856"/>
            <a:ext cx="3923030" cy="461665"/>
          </a:xfrm>
          <a:prstGeom prst="rect">
            <a:avLst/>
          </a:prstGeom>
          <a:noFill/>
        </p:spPr>
        <p:txBody>
          <a:bodyPr wrap="square" rtlCol="0">
            <a:spAutoFit/>
          </a:bodyPr>
          <a:lstStyle/>
          <a:p>
            <a:r>
              <a:rPr lang="zh-TW" altLang="en-US" sz="2400" dirty="0"/>
              <a:t>模拟门的打开和关闭</a:t>
            </a:r>
          </a:p>
        </p:txBody>
      </p:sp>
      <mc:AlternateContent xmlns:mc="http://schemas.openxmlformats.org/markup-compatibility/2006" xmlns:a14="http://schemas.microsoft.com/office/drawing/2010/main">
        <mc:Choice Requires="a14">
          <p:sp>
            <p:nvSpPr>
              <p:cNvPr id="32" name="文字方塊 24">
                <a:extLst>
                  <a:ext uri="{FF2B5EF4-FFF2-40B4-BE49-F238E27FC236}">
                    <a16:creationId xmlns:a16="http://schemas.microsoft.com/office/drawing/2014/main" id="{294EB9B8-36EE-738F-187D-8A0F539448A9}"/>
                  </a:ext>
                </a:extLst>
              </p:cNvPr>
              <p:cNvSpPr txBox="1"/>
              <p:nvPr/>
            </p:nvSpPr>
            <p:spPr>
              <a:xfrm>
                <a:off x="970369" y="4081558"/>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smtClean="0">
                              <a:latin typeface="Cambria Math" panose="02040503050406030204" pitchFamily="18" charset="0"/>
                            </a:rPr>
                            <m:t>𝑧</m:t>
                          </m:r>
                        </m:e>
                      </m:d>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𝑖</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𝑓</m:t>
                              </m:r>
                            </m:sub>
                          </m:sSub>
                        </m:e>
                      </m:d>
                    </m:oMath>
                  </m:oMathPara>
                </a14:m>
                <a:endParaRPr lang="zh-TW" altLang="en-US" sz="2800" dirty="0"/>
              </a:p>
            </p:txBody>
          </p:sp>
        </mc:Choice>
        <mc:Fallback xmlns="">
          <p:sp>
            <p:nvSpPr>
              <p:cNvPr id="32" name="文字方塊 24">
                <a:extLst>
                  <a:ext uri="{FF2B5EF4-FFF2-40B4-BE49-F238E27FC236}">
                    <a16:creationId xmlns:a16="http://schemas.microsoft.com/office/drawing/2014/main" id="{294EB9B8-36EE-738F-187D-8A0F539448A9}"/>
                  </a:ext>
                </a:extLst>
              </p:cNvPr>
              <p:cNvSpPr txBox="1">
                <a:spLocks noRot="1" noChangeAspect="1" noMove="1" noResize="1" noEditPoints="1" noAdjustHandles="1" noChangeArrowheads="1" noChangeShapeType="1" noTextEdit="1"/>
              </p:cNvSpPr>
              <p:nvPr/>
            </p:nvSpPr>
            <p:spPr>
              <a:xfrm>
                <a:off x="970369" y="4081558"/>
                <a:ext cx="3772123" cy="496226"/>
              </a:xfrm>
              <a:prstGeom prst="rect">
                <a:avLst/>
              </a:prstGeom>
              <a:blipFill>
                <a:blip r:embed="rId21"/>
                <a:stretch>
                  <a:fillRect l="-671" b="-22500"/>
                </a:stretch>
              </a:blipFill>
            </p:spPr>
            <p:txBody>
              <a:bodyPr/>
              <a:lstStyle/>
              <a:p>
                <a:r>
                  <a:rPr lang="en-CN">
                    <a:noFill/>
                  </a:rPr>
                  <a:t> </a:t>
                </a:r>
              </a:p>
            </p:txBody>
          </p:sp>
        </mc:Fallback>
      </mc:AlternateContent>
    </p:spTree>
    <p:extLst>
      <p:ext uri="{BB962C8B-B14F-4D97-AF65-F5344CB8AC3E}">
        <p14:creationId xmlns:p14="http://schemas.microsoft.com/office/powerpoint/2010/main" val="37237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5" grpId="0" animBg="1"/>
      <p:bldP spid="18" grpId="0"/>
      <p:bldP spid="19" grpId="0"/>
      <p:bldP spid="20" grpId="0"/>
      <p:bldP spid="21" grpId="0"/>
      <p:bldP spid="22" grpId="0"/>
      <p:bldP spid="24" grpId="0" animBg="1"/>
      <p:bldP spid="26" grpId="0"/>
      <p:bldP spid="27" grpId="0"/>
      <p:bldP spid="28" grpId="0"/>
      <p:bldP spid="29" grpId="0"/>
      <p:bldP spid="30" grpId="0"/>
      <p:bldP spid="31" grpId="0"/>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grpSp>
        <p:nvGrpSpPr>
          <p:cNvPr id="2" name="群組 164">
            <a:extLst>
              <a:ext uri="{FF2B5EF4-FFF2-40B4-BE49-F238E27FC236}">
                <a16:creationId xmlns:a16="http://schemas.microsoft.com/office/drawing/2014/main" id="{B2D0A143-779E-BCAC-0065-15E71D101EEE}"/>
              </a:ext>
            </a:extLst>
          </p:cNvPr>
          <p:cNvGrpSpPr/>
          <p:nvPr/>
        </p:nvGrpSpPr>
        <p:grpSpPr>
          <a:xfrm>
            <a:off x="8775906" y="5562697"/>
            <a:ext cx="907572" cy="461665"/>
            <a:chOff x="4765592" y="6396335"/>
            <a:chExt cx="907572" cy="461665"/>
          </a:xfrm>
        </p:grpSpPr>
        <p:sp>
          <p:nvSpPr>
            <p:cNvPr id="3" name="矩形 41">
              <a:extLst>
                <a:ext uri="{FF2B5EF4-FFF2-40B4-BE49-F238E27FC236}">
                  <a16:creationId xmlns:a16="http://schemas.microsoft.com/office/drawing/2014/main" id="{513044E8-9B5C-4844-E719-92AA6CE86DA5}"/>
                </a:ext>
              </a:extLst>
            </p:cNvPr>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 name="文字方塊 42">
              <a:extLst>
                <a:ext uri="{FF2B5EF4-FFF2-40B4-BE49-F238E27FC236}">
                  <a16:creationId xmlns:a16="http://schemas.microsoft.com/office/drawing/2014/main" id="{2E4C9C68-6C2D-F11F-4758-EB456AD3424C}"/>
                </a:ext>
              </a:extLst>
            </p:cNvPr>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6" name="矩形 44">
            <a:extLst>
              <a:ext uri="{FF2B5EF4-FFF2-40B4-BE49-F238E27FC236}">
                <a16:creationId xmlns:a16="http://schemas.microsoft.com/office/drawing/2014/main" id="{7206ADEF-17B6-B7B8-7220-F2D6DFDC034F}"/>
              </a:ext>
            </a:extLst>
          </p:cNvPr>
          <p:cNvSpPr/>
          <p:nvPr/>
        </p:nvSpPr>
        <p:spPr>
          <a:xfrm>
            <a:off x="9215859"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7" name="矩形 45">
            <a:extLst>
              <a:ext uri="{FF2B5EF4-FFF2-40B4-BE49-F238E27FC236}">
                <a16:creationId xmlns:a16="http://schemas.microsoft.com/office/drawing/2014/main" id="{B8FAFB68-FA57-FD6B-A946-A50628616FB8}"/>
              </a:ext>
            </a:extLst>
          </p:cNvPr>
          <p:cNvSpPr/>
          <p:nvPr/>
        </p:nvSpPr>
        <p:spPr>
          <a:xfrm>
            <a:off x="832301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8" name="群組 48">
            <a:extLst>
              <a:ext uri="{FF2B5EF4-FFF2-40B4-BE49-F238E27FC236}">
                <a16:creationId xmlns:a16="http://schemas.microsoft.com/office/drawing/2014/main" id="{169D9FFD-C45B-34F6-F894-53D6843EB5E2}"/>
              </a:ext>
            </a:extLst>
          </p:cNvPr>
          <p:cNvGrpSpPr/>
          <p:nvPr/>
        </p:nvGrpSpPr>
        <p:grpSpPr>
          <a:xfrm>
            <a:off x="9017798" y="3413384"/>
            <a:ext cx="438150" cy="438150"/>
            <a:chOff x="6656524" y="2699227"/>
            <a:chExt cx="438150" cy="438150"/>
          </a:xfrm>
        </p:grpSpPr>
        <p:sp>
          <p:nvSpPr>
            <p:cNvPr id="9" name="橢圓 46">
              <a:extLst>
                <a:ext uri="{FF2B5EF4-FFF2-40B4-BE49-F238E27FC236}">
                  <a16:creationId xmlns:a16="http://schemas.microsoft.com/office/drawing/2014/main" id="{1FBB63A4-3E63-9F35-45E4-8E8BB0F35A8C}"/>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文字方塊 47">
                  <a:extLst>
                    <a:ext uri="{FF2B5EF4-FFF2-40B4-BE49-F238E27FC236}">
                      <a16:creationId xmlns:a16="http://schemas.microsoft.com/office/drawing/2014/main" id="{F46BFC1F-1E8E-E2E6-EDA3-CDBEA5C3EACE}"/>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11" name="矩形 49">
            <a:extLst>
              <a:ext uri="{FF2B5EF4-FFF2-40B4-BE49-F238E27FC236}">
                <a16:creationId xmlns:a16="http://schemas.microsoft.com/office/drawing/2014/main" id="{D1FF22FB-1E11-7670-12F9-F55CC2605D33}"/>
              </a:ext>
            </a:extLst>
          </p:cNvPr>
          <p:cNvSpPr/>
          <p:nvPr/>
        </p:nvSpPr>
        <p:spPr>
          <a:xfrm>
            <a:off x="743855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2" name="矩形 50">
            <a:extLst>
              <a:ext uri="{FF2B5EF4-FFF2-40B4-BE49-F238E27FC236}">
                <a16:creationId xmlns:a16="http://schemas.microsoft.com/office/drawing/2014/main" id="{6FD97DDE-03A7-A547-96BB-1925BA86CB07}"/>
              </a:ext>
            </a:extLst>
          </p:cNvPr>
          <p:cNvSpPr/>
          <p:nvPr/>
        </p:nvSpPr>
        <p:spPr>
          <a:xfrm>
            <a:off x="10100319" y="44287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3" name="群組 51">
            <a:extLst>
              <a:ext uri="{FF2B5EF4-FFF2-40B4-BE49-F238E27FC236}">
                <a16:creationId xmlns:a16="http://schemas.microsoft.com/office/drawing/2014/main" id="{2782F0EF-9BC5-9FF2-A560-53101BD343E1}"/>
              </a:ext>
            </a:extLst>
          </p:cNvPr>
          <p:cNvGrpSpPr/>
          <p:nvPr/>
        </p:nvGrpSpPr>
        <p:grpSpPr>
          <a:xfrm>
            <a:off x="7579478" y="2441260"/>
            <a:ext cx="438150" cy="438150"/>
            <a:chOff x="6656524" y="2699227"/>
            <a:chExt cx="438150" cy="438150"/>
          </a:xfrm>
        </p:grpSpPr>
        <p:sp>
          <p:nvSpPr>
            <p:cNvPr id="14" name="橢圓 52">
              <a:extLst>
                <a:ext uri="{FF2B5EF4-FFF2-40B4-BE49-F238E27FC236}">
                  <a16:creationId xmlns:a16="http://schemas.microsoft.com/office/drawing/2014/main" id="{C36810BD-A510-852B-D0FC-7A47EC672577}"/>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文字方塊 53">
                  <a:extLst>
                    <a:ext uri="{FF2B5EF4-FFF2-40B4-BE49-F238E27FC236}">
                      <a16:creationId xmlns:a16="http://schemas.microsoft.com/office/drawing/2014/main" id="{C96E85ED-C363-78F1-F638-B05A64F327E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16" name="群組 54">
            <a:extLst>
              <a:ext uri="{FF2B5EF4-FFF2-40B4-BE49-F238E27FC236}">
                <a16:creationId xmlns:a16="http://schemas.microsoft.com/office/drawing/2014/main" id="{C22A6C95-F5C1-AAFD-E67E-A1C30426A85A}"/>
              </a:ext>
            </a:extLst>
          </p:cNvPr>
          <p:cNvGrpSpPr/>
          <p:nvPr/>
        </p:nvGrpSpPr>
        <p:grpSpPr>
          <a:xfrm>
            <a:off x="8996784" y="2428043"/>
            <a:ext cx="438150" cy="438150"/>
            <a:chOff x="6656524" y="2699227"/>
            <a:chExt cx="438150" cy="438150"/>
          </a:xfrm>
        </p:grpSpPr>
        <p:sp>
          <p:nvSpPr>
            <p:cNvPr id="17" name="橢圓 55">
              <a:extLst>
                <a:ext uri="{FF2B5EF4-FFF2-40B4-BE49-F238E27FC236}">
                  <a16:creationId xmlns:a16="http://schemas.microsoft.com/office/drawing/2014/main" id="{EA3EA7A1-60B3-4FBE-A9EB-BBCB55EA2E82}"/>
                </a:ext>
              </a:extLst>
            </p:cNvPr>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 name="文字方塊 56">
                  <a:extLst>
                    <a:ext uri="{FF2B5EF4-FFF2-40B4-BE49-F238E27FC236}">
                      <a16:creationId xmlns:a16="http://schemas.microsoft.com/office/drawing/2014/main" id="{824A6060-85B5-847C-E0F9-CB611C43662E}"/>
                    </a:ext>
                  </a:extLst>
                </p:cNvPr>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19" name="群組 57">
            <a:extLst>
              <a:ext uri="{FF2B5EF4-FFF2-40B4-BE49-F238E27FC236}">
                <a16:creationId xmlns:a16="http://schemas.microsoft.com/office/drawing/2014/main" id="{46FC7F6D-66AD-A932-DC87-E2A9883DE78F}"/>
              </a:ext>
            </a:extLst>
          </p:cNvPr>
          <p:cNvGrpSpPr/>
          <p:nvPr/>
        </p:nvGrpSpPr>
        <p:grpSpPr>
          <a:xfrm>
            <a:off x="10255546" y="2436494"/>
            <a:ext cx="438150" cy="438150"/>
            <a:chOff x="6656524" y="2699227"/>
            <a:chExt cx="438150" cy="438150"/>
          </a:xfrm>
        </p:grpSpPr>
        <p:sp>
          <p:nvSpPr>
            <p:cNvPr id="20" name="橢圓 58">
              <a:extLst>
                <a:ext uri="{FF2B5EF4-FFF2-40B4-BE49-F238E27FC236}">
                  <a16:creationId xmlns:a16="http://schemas.microsoft.com/office/drawing/2014/main" id="{7E4AB28E-51AD-7F3F-9BCB-3FD42A6321C9}"/>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 name="文字方塊 59">
                  <a:extLst>
                    <a:ext uri="{FF2B5EF4-FFF2-40B4-BE49-F238E27FC236}">
                      <a16:creationId xmlns:a16="http://schemas.microsoft.com/office/drawing/2014/main" id="{1B0DC63E-5578-76A1-BA4C-F8CFE621387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22" name="矩形 61">
            <a:extLst>
              <a:ext uri="{FF2B5EF4-FFF2-40B4-BE49-F238E27FC236}">
                <a16:creationId xmlns:a16="http://schemas.microsoft.com/office/drawing/2014/main" id="{0672BD32-5878-43BF-FB48-BA605DBC5659}"/>
              </a:ext>
            </a:extLst>
          </p:cNvPr>
          <p:cNvSpPr/>
          <p:nvPr/>
        </p:nvSpPr>
        <p:spPr>
          <a:xfrm>
            <a:off x="10117188" y="1098947"/>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3" name="文字方塊 62">
            <a:extLst>
              <a:ext uri="{FF2B5EF4-FFF2-40B4-BE49-F238E27FC236}">
                <a16:creationId xmlns:a16="http://schemas.microsoft.com/office/drawing/2014/main" id="{0D3E937D-3BC7-6C8F-7F0B-443DA7836DAA}"/>
              </a:ext>
            </a:extLst>
          </p:cNvPr>
          <p:cNvSpPr txBox="1"/>
          <p:nvPr/>
        </p:nvSpPr>
        <p:spPr>
          <a:xfrm>
            <a:off x="10035616" y="1084558"/>
            <a:ext cx="907572" cy="461665"/>
          </a:xfrm>
          <a:prstGeom prst="rect">
            <a:avLst/>
          </a:prstGeom>
          <a:noFill/>
        </p:spPr>
        <p:txBody>
          <a:bodyPr wrap="square" rtlCol="0">
            <a:spAutoFit/>
          </a:bodyPr>
          <a:lstStyle/>
          <a:p>
            <a:pPr algn="ctr"/>
            <a:r>
              <a:rPr lang="en-US" altLang="zh-TW" sz="2400" dirty="0" err="1"/>
              <a:t>h</a:t>
            </a:r>
            <a:r>
              <a:rPr lang="en-US" altLang="zh-TW" sz="2400" baseline="30000" dirty="0" err="1"/>
              <a:t>t</a:t>
            </a:r>
            <a:endParaRPr lang="zh-TW" altLang="en-US" sz="2400" baseline="30000" dirty="0"/>
          </a:p>
        </p:txBody>
      </p:sp>
      <p:pic>
        <p:nvPicPr>
          <p:cNvPr id="24" name="圖片 132">
            <a:extLst>
              <a:ext uri="{FF2B5EF4-FFF2-40B4-BE49-F238E27FC236}">
                <a16:creationId xmlns:a16="http://schemas.microsoft.com/office/drawing/2014/main" id="{2419919F-E4D9-1C6B-18D7-F4706FE266AE}"/>
              </a:ext>
            </a:extLst>
          </p:cNvPr>
          <p:cNvPicPr>
            <a:picLocks noChangeAspect="1"/>
          </p:cNvPicPr>
          <p:nvPr/>
        </p:nvPicPr>
        <p:blipFill>
          <a:blip r:embed="rId7"/>
          <a:stretch>
            <a:fillRect/>
          </a:stretch>
        </p:blipFill>
        <p:spPr>
          <a:xfrm>
            <a:off x="8472902" y="3450256"/>
            <a:ext cx="371475" cy="371475"/>
          </a:xfrm>
          <a:prstGeom prst="rect">
            <a:avLst/>
          </a:prstGeom>
        </p:spPr>
      </p:pic>
      <p:pic>
        <p:nvPicPr>
          <p:cNvPr id="25" name="圖片 133">
            <a:extLst>
              <a:ext uri="{FF2B5EF4-FFF2-40B4-BE49-F238E27FC236}">
                <a16:creationId xmlns:a16="http://schemas.microsoft.com/office/drawing/2014/main" id="{1891E292-59ED-A953-DC8D-9D7D53819EC4}"/>
              </a:ext>
            </a:extLst>
          </p:cNvPr>
          <p:cNvPicPr>
            <a:picLocks noChangeAspect="1"/>
          </p:cNvPicPr>
          <p:nvPr/>
        </p:nvPicPr>
        <p:blipFill>
          <a:blip r:embed="rId7"/>
          <a:stretch>
            <a:fillRect/>
          </a:stretch>
        </p:blipFill>
        <p:spPr>
          <a:xfrm>
            <a:off x="7608722" y="3446722"/>
            <a:ext cx="371475" cy="371475"/>
          </a:xfrm>
          <a:prstGeom prst="rect">
            <a:avLst/>
          </a:prstGeom>
        </p:spPr>
      </p:pic>
      <p:pic>
        <p:nvPicPr>
          <p:cNvPr id="26" name="圖片 134">
            <a:extLst>
              <a:ext uri="{FF2B5EF4-FFF2-40B4-BE49-F238E27FC236}">
                <a16:creationId xmlns:a16="http://schemas.microsoft.com/office/drawing/2014/main" id="{3C406BA5-57CC-1377-E400-D004D7F50283}"/>
              </a:ext>
            </a:extLst>
          </p:cNvPr>
          <p:cNvPicPr>
            <a:picLocks noChangeAspect="1"/>
          </p:cNvPicPr>
          <p:nvPr/>
        </p:nvPicPr>
        <p:blipFill>
          <a:blip r:embed="rId7"/>
          <a:stretch>
            <a:fillRect/>
          </a:stretch>
        </p:blipFill>
        <p:spPr>
          <a:xfrm>
            <a:off x="10270327" y="3446721"/>
            <a:ext cx="371475" cy="371475"/>
          </a:xfrm>
          <a:prstGeom prst="rect">
            <a:avLst/>
          </a:prstGeom>
        </p:spPr>
      </p:pic>
      <p:pic>
        <p:nvPicPr>
          <p:cNvPr id="27" name="圖片 135">
            <a:extLst>
              <a:ext uri="{FF2B5EF4-FFF2-40B4-BE49-F238E27FC236}">
                <a16:creationId xmlns:a16="http://schemas.microsoft.com/office/drawing/2014/main" id="{856CC66D-DAD8-280F-29FB-91E8C463360E}"/>
              </a:ext>
            </a:extLst>
          </p:cNvPr>
          <p:cNvPicPr>
            <a:picLocks noChangeAspect="1"/>
          </p:cNvPicPr>
          <p:nvPr/>
        </p:nvPicPr>
        <p:blipFill>
          <a:blip r:embed="rId7"/>
          <a:stretch>
            <a:fillRect/>
          </a:stretch>
        </p:blipFill>
        <p:spPr>
          <a:xfrm>
            <a:off x="9694427" y="2453714"/>
            <a:ext cx="371475" cy="371475"/>
          </a:xfrm>
          <a:prstGeom prst="rect">
            <a:avLst/>
          </a:prstGeom>
        </p:spPr>
      </p:pic>
      <p:cxnSp>
        <p:nvCxnSpPr>
          <p:cNvPr id="28" name="直線單箭頭接點 138">
            <a:extLst>
              <a:ext uri="{FF2B5EF4-FFF2-40B4-BE49-F238E27FC236}">
                <a16:creationId xmlns:a16="http://schemas.microsoft.com/office/drawing/2014/main" id="{886333C7-12FC-6687-D9BF-D27356FB0FD6}"/>
              </a:ext>
            </a:extLst>
          </p:cNvPr>
          <p:cNvCxnSpPr/>
          <p:nvPr/>
        </p:nvCxnSpPr>
        <p:spPr>
          <a:xfrm flipH="1" flipV="1">
            <a:off x="7791711" y="382805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41">
            <a:extLst>
              <a:ext uri="{FF2B5EF4-FFF2-40B4-BE49-F238E27FC236}">
                <a16:creationId xmlns:a16="http://schemas.microsoft.com/office/drawing/2014/main" id="{265FBA81-C214-D79B-85B5-AEC7150CBB0C}"/>
              </a:ext>
            </a:extLst>
          </p:cNvPr>
          <p:cNvCxnSpPr/>
          <p:nvPr/>
        </p:nvCxnSpPr>
        <p:spPr>
          <a:xfrm flipH="1" flipV="1">
            <a:off x="7797873" y="285560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43">
            <a:extLst>
              <a:ext uri="{FF2B5EF4-FFF2-40B4-BE49-F238E27FC236}">
                <a16:creationId xmlns:a16="http://schemas.microsoft.com/office/drawing/2014/main" id="{04B5EBA7-B252-EE81-9A81-364069B4D740}"/>
              </a:ext>
            </a:extLst>
          </p:cNvPr>
          <p:cNvCxnSpPr>
            <a:endCxn id="17" idx="2"/>
          </p:cNvCxnSpPr>
          <p:nvPr/>
        </p:nvCxnSpPr>
        <p:spPr>
          <a:xfrm flipV="1">
            <a:off x="8042939" y="2647118"/>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48">
            <a:extLst>
              <a:ext uri="{FF2B5EF4-FFF2-40B4-BE49-F238E27FC236}">
                <a16:creationId xmlns:a16="http://schemas.microsoft.com/office/drawing/2014/main" id="{38E6CC54-FD7B-F6B8-F4F4-33779219AC51}"/>
              </a:ext>
            </a:extLst>
          </p:cNvPr>
          <p:cNvCxnSpPr>
            <a:endCxn id="9" idx="4"/>
          </p:cNvCxnSpPr>
          <p:nvPr/>
        </p:nvCxnSpPr>
        <p:spPr>
          <a:xfrm flipH="1" flipV="1">
            <a:off x="9236873" y="385153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51">
            <a:extLst>
              <a:ext uri="{FF2B5EF4-FFF2-40B4-BE49-F238E27FC236}">
                <a16:creationId xmlns:a16="http://schemas.microsoft.com/office/drawing/2014/main" id="{95C20065-76CA-3C27-11C5-C11C44621E72}"/>
              </a:ext>
            </a:extLst>
          </p:cNvPr>
          <p:cNvCxnSpPr/>
          <p:nvPr/>
        </p:nvCxnSpPr>
        <p:spPr>
          <a:xfrm flipH="1" flipV="1">
            <a:off x="8658638" y="38149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52">
            <a:extLst>
              <a:ext uri="{FF2B5EF4-FFF2-40B4-BE49-F238E27FC236}">
                <a16:creationId xmlns:a16="http://schemas.microsoft.com/office/drawing/2014/main" id="{A64FC743-F3E4-473E-C13A-FDA509243688}"/>
              </a:ext>
            </a:extLst>
          </p:cNvPr>
          <p:cNvCxnSpPr/>
          <p:nvPr/>
        </p:nvCxnSpPr>
        <p:spPr>
          <a:xfrm flipH="1" flipV="1">
            <a:off x="9233910" y="280055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153">
            <a:extLst>
              <a:ext uri="{FF2B5EF4-FFF2-40B4-BE49-F238E27FC236}">
                <a16:creationId xmlns:a16="http://schemas.microsoft.com/office/drawing/2014/main" id="{6BD2C4E6-A600-3698-9B55-6C8F6260E014}"/>
              </a:ext>
            </a:extLst>
          </p:cNvPr>
          <p:cNvCxnSpPr>
            <a:endCxn id="9" idx="2"/>
          </p:cNvCxnSpPr>
          <p:nvPr/>
        </p:nvCxnSpPr>
        <p:spPr>
          <a:xfrm>
            <a:off x="8821036" y="3618885"/>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56">
            <a:extLst>
              <a:ext uri="{FF2B5EF4-FFF2-40B4-BE49-F238E27FC236}">
                <a16:creationId xmlns:a16="http://schemas.microsoft.com/office/drawing/2014/main" id="{BFF9FADC-81DD-E441-A7F6-216630D2BD61}"/>
              </a:ext>
            </a:extLst>
          </p:cNvPr>
          <p:cNvCxnSpPr/>
          <p:nvPr/>
        </p:nvCxnSpPr>
        <p:spPr>
          <a:xfrm flipH="1" flipV="1">
            <a:off x="10460318" y="378761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57">
            <a:extLst>
              <a:ext uri="{FF2B5EF4-FFF2-40B4-BE49-F238E27FC236}">
                <a16:creationId xmlns:a16="http://schemas.microsoft.com/office/drawing/2014/main" id="{8829A486-5C9F-3D23-6BB3-ACA92DA38C37}"/>
              </a:ext>
            </a:extLst>
          </p:cNvPr>
          <p:cNvCxnSpPr/>
          <p:nvPr/>
        </p:nvCxnSpPr>
        <p:spPr>
          <a:xfrm flipH="1" flipV="1">
            <a:off x="10471643" y="287628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58">
            <a:extLst>
              <a:ext uri="{FF2B5EF4-FFF2-40B4-BE49-F238E27FC236}">
                <a16:creationId xmlns:a16="http://schemas.microsoft.com/office/drawing/2014/main" id="{A961CA67-A677-9ABE-A429-64145779967F}"/>
              </a:ext>
            </a:extLst>
          </p:cNvPr>
          <p:cNvCxnSpPr/>
          <p:nvPr/>
        </p:nvCxnSpPr>
        <p:spPr>
          <a:xfrm>
            <a:off x="9475619" y="2639451"/>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60">
            <a:extLst>
              <a:ext uri="{FF2B5EF4-FFF2-40B4-BE49-F238E27FC236}">
                <a16:creationId xmlns:a16="http://schemas.microsoft.com/office/drawing/2014/main" id="{063049DF-68B6-348D-8F68-B28F80C0E734}"/>
              </a:ext>
            </a:extLst>
          </p:cNvPr>
          <p:cNvCxnSpPr/>
          <p:nvPr/>
        </p:nvCxnSpPr>
        <p:spPr>
          <a:xfrm>
            <a:off x="10034074" y="2651749"/>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向下箭號 161">
            <a:extLst>
              <a:ext uri="{FF2B5EF4-FFF2-40B4-BE49-F238E27FC236}">
                <a16:creationId xmlns:a16="http://schemas.microsoft.com/office/drawing/2014/main" id="{AE02737E-C437-4C4E-909D-6D124F7EA310}"/>
              </a:ext>
            </a:extLst>
          </p:cNvPr>
          <p:cNvSpPr/>
          <p:nvPr/>
        </p:nvSpPr>
        <p:spPr>
          <a:xfrm flipV="1">
            <a:off x="10270327" y="1625038"/>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40" name="向下箭號 162">
            <a:extLst>
              <a:ext uri="{FF2B5EF4-FFF2-40B4-BE49-F238E27FC236}">
                <a16:creationId xmlns:a16="http://schemas.microsoft.com/office/drawing/2014/main" id="{CF14F42B-126F-883A-43BE-1B0075263A93}"/>
              </a:ext>
            </a:extLst>
          </p:cNvPr>
          <p:cNvSpPr/>
          <p:nvPr/>
        </p:nvSpPr>
        <p:spPr>
          <a:xfrm rot="2610135" flipV="1">
            <a:off x="9991311" y="4865974"/>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1" name="向下箭號 163">
            <a:extLst>
              <a:ext uri="{FF2B5EF4-FFF2-40B4-BE49-F238E27FC236}">
                <a16:creationId xmlns:a16="http://schemas.microsoft.com/office/drawing/2014/main" id="{2B9E3649-8FA5-4B0B-E85F-DB21FDD5A516}"/>
              </a:ext>
            </a:extLst>
          </p:cNvPr>
          <p:cNvSpPr/>
          <p:nvPr/>
        </p:nvSpPr>
        <p:spPr>
          <a:xfrm rot="19634133" flipV="1">
            <a:off x="8601103" y="4886767"/>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2" name="向下箭號 165">
            <a:extLst>
              <a:ext uri="{FF2B5EF4-FFF2-40B4-BE49-F238E27FC236}">
                <a16:creationId xmlns:a16="http://schemas.microsoft.com/office/drawing/2014/main" id="{C59ABD84-C80E-9BC5-13DD-A6F2AF1ED986}"/>
              </a:ext>
            </a:extLst>
          </p:cNvPr>
          <p:cNvSpPr/>
          <p:nvPr/>
        </p:nvSpPr>
        <p:spPr>
          <a:xfrm rot="1779305" flipV="1">
            <a:off x="9292981" y="489215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向下箭號 166">
            <a:extLst>
              <a:ext uri="{FF2B5EF4-FFF2-40B4-BE49-F238E27FC236}">
                <a16:creationId xmlns:a16="http://schemas.microsoft.com/office/drawing/2014/main" id="{546676FE-8576-3E83-E9FD-532428AAD262}"/>
              </a:ext>
            </a:extLst>
          </p:cNvPr>
          <p:cNvSpPr/>
          <p:nvPr/>
        </p:nvSpPr>
        <p:spPr>
          <a:xfrm rot="18851723" flipV="1">
            <a:off x="7827598" y="4854610"/>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44" name="群組 113">
            <a:extLst>
              <a:ext uri="{FF2B5EF4-FFF2-40B4-BE49-F238E27FC236}">
                <a16:creationId xmlns:a16="http://schemas.microsoft.com/office/drawing/2014/main" id="{77E8EDE7-634C-2DB5-83B9-AB60782C36DC}"/>
              </a:ext>
            </a:extLst>
          </p:cNvPr>
          <p:cNvGrpSpPr/>
          <p:nvPr/>
        </p:nvGrpSpPr>
        <p:grpSpPr>
          <a:xfrm>
            <a:off x="6544351" y="1806970"/>
            <a:ext cx="907572" cy="461665"/>
            <a:chOff x="4775004" y="6396335"/>
            <a:chExt cx="907572" cy="461665"/>
          </a:xfrm>
        </p:grpSpPr>
        <p:sp>
          <p:nvSpPr>
            <p:cNvPr id="45" name="矩形 114">
              <a:extLst>
                <a:ext uri="{FF2B5EF4-FFF2-40B4-BE49-F238E27FC236}">
                  <a16:creationId xmlns:a16="http://schemas.microsoft.com/office/drawing/2014/main" id="{2A21D625-FC88-D8B6-1FF9-E0F0526FA56B}"/>
                </a:ext>
              </a:extLst>
            </p:cNvPr>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6" name="文字方塊 115">
              <a:extLst>
                <a:ext uri="{FF2B5EF4-FFF2-40B4-BE49-F238E27FC236}">
                  <a16:creationId xmlns:a16="http://schemas.microsoft.com/office/drawing/2014/main" id="{C86FB4FF-502C-70B4-351E-1C1017159139}"/>
                </a:ext>
              </a:extLst>
            </p:cNvPr>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47" name="手繪多邊形 4">
            <a:extLst>
              <a:ext uri="{FF2B5EF4-FFF2-40B4-BE49-F238E27FC236}">
                <a16:creationId xmlns:a16="http://schemas.microsoft.com/office/drawing/2014/main" id="{FE54BE72-D8AF-9C8D-EA76-E280102DE921}"/>
              </a:ext>
            </a:extLst>
          </p:cNvPr>
          <p:cNvSpPr/>
          <p:nvPr/>
        </p:nvSpPr>
        <p:spPr>
          <a:xfrm>
            <a:off x="7333427" y="2054359"/>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圖片 126">
            <a:extLst>
              <a:ext uri="{FF2B5EF4-FFF2-40B4-BE49-F238E27FC236}">
                <a16:creationId xmlns:a16="http://schemas.microsoft.com/office/drawing/2014/main" id="{145065C7-73F1-0698-5D52-281A54A4DD57}"/>
              </a:ext>
            </a:extLst>
          </p:cNvPr>
          <p:cNvPicPr>
            <a:picLocks noChangeAspect="1"/>
          </p:cNvPicPr>
          <p:nvPr/>
        </p:nvPicPr>
        <p:blipFill>
          <a:blip r:embed="rId8"/>
          <a:stretch>
            <a:fillRect/>
          </a:stretch>
        </p:blipFill>
        <p:spPr>
          <a:xfrm>
            <a:off x="1156067" y="1254134"/>
            <a:ext cx="3603520" cy="4731579"/>
          </a:xfrm>
          <a:prstGeom prst="rect">
            <a:avLst/>
          </a:prstGeom>
        </p:spPr>
      </p:pic>
      <p:sp>
        <p:nvSpPr>
          <p:cNvPr id="49" name="矩形 127">
            <a:extLst>
              <a:ext uri="{FF2B5EF4-FFF2-40B4-BE49-F238E27FC236}">
                <a16:creationId xmlns:a16="http://schemas.microsoft.com/office/drawing/2014/main" id="{7088BED5-63CD-E581-E036-3523A860B11B}"/>
              </a:ext>
            </a:extLst>
          </p:cNvPr>
          <p:cNvSpPr/>
          <p:nvPr/>
        </p:nvSpPr>
        <p:spPr>
          <a:xfrm>
            <a:off x="2702770" y="5995400"/>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50" name="矩形 128">
            <a:extLst>
              <a:ext uri="{FF2B5EF4-FFF2-40B4-BE49-F238E27FC236}">
                <a16:creationId xmlns:a16="http://schemas.microsoft.com/office/drawing/2014/main" id="{84D47EA5-89CE-7CBB-F56A-149222BD43BE}"/>
              </a:ext>
            </a:extLst>
          </p:cNvPr>
          <p:cNvSpPr/>
          <p:nvPr/>
        </p:nvSpPr>
        <p:spPr>
          <a:xfrm>
            <a:off x="748649" y="426539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1" name="矩形 129">
            <a:extLst>
              <a:ext uri="{FF2B5EF4-FFF2-40B4-BE49-F238E27FC236}">
                <a16:creationId xmlns:a16="http://schemas.microsoft.com/office/drawing/2014/main" id="{93B10B3E-A70C-1CF4-F826-8035B9431091}"/>
              </a:ext>
            </a:extLst>
          </p:cNvPr>
          <p:cNvSpPr/>
          <p:nvPr/>
        </p:nvSpPr>
        <p:spPr>
          <a:xfrm>
            <a:off x="4522249" y="3364537"/>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2" name="矩形 130">
            <a:extLst>
              <a:ext uri="{FF2B5EF4-FFF2-40B4-BE49-F238E27FC236}">
                <a16:creationId xmlns:a16="http://schemas.microsoft.com/office/drawing/2014/main" id="{3CD7EDE4-95E4-EFDD-0093-5966CBEA3F38}"/>
              </a:ext>
            </a:extLst>
          </p:cNvPr>
          <p:cNvSpPr/>
          <p:nvPr/>
        </p:nvSpPr>
        <p:spPr>
          <a:xfrm>
            <a:off x="700677" y="162503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53" name="Right Arrow 52">
            <a:extLst>
              <a:ext uri="{FF2B5EF4-FFF2-40B4-BE49-F238E27FC236}">
                <a16:creationId xmlns:a16="http://schemas.microsoft.com/office/drawing/2014/main" id="{13E5A9E0-EB37-C3B2-DE05-978FC45A0C52}"/>
              </a:ext>
            </a:extLst>
          </p:cNvPr>
          <p:cNvSpPr/>
          <p:nvPr/>
        </p:nvSpPr>
        <p:spPr>
          <a:xfrm>
            <a:off x="5734954" y="3343450"/>
            <a:ext cx="1035122" cy="888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文字方塊 38">
            <a:extLst>
              <a:ext uri="{FF2B5EF4-FFF2-40B4-BE49-F238E27FC236}">
                <a16:creationId xmlns:a16="http://schemas.microsoft.com/office/drawing/2014/main" id="{F4E31B96-B840-C8D0-CAE5-D8D7979EE9C0}"/>
              </a:ext>
            </a:extLst>
          </p:cNvPr>
          <p:cNvSpPr txBox="1"/>
          <p:nvPr/>
        </p:nvSpPr>
        <p:spPr>
          <a:xfrm>
            <a:off x="5638228" y="3556783"/>
            <a:ext cx="870240" cy="461665"/>
          </a:xfrm>
          <a:prstGeom prst="rect">
            <a:avLst/>
          </a:prstGeom>
          <a:noFill/>
        </p:spPr>
        <p:txBody>
          <a:bodyPr wrap="square" rtlCol="0">
            <a:spAutoFit/>
          </a:bodyPr>
          <a:lstStyle/>
          <a:p>
            <a:r>
              <a:rPr lang="zh-TW" altLang="en-US" sz="2400" dirty="0"/>
              <a:t>变形</a:t>
            </a:r>
          </a:p>
        </p:txBody>
      </p:sp>
    </p:spTree>
    <p:extLst>
      <p:ext uri="{BB962C8B-B14F-4D97-AF65-F5344CB8AC3E}">
        <p14:creationId xmlns:p14="http://schemas.microsoft.com/office/powerpoint/2010/main" val="16522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9" grpId="0" animBg="1"/>
      <p:bldP spid="4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2" name="TextBox 1">
            <a:extLst>
              <a:ext uri="{FF2B5EF4-FFF2-40B4-BE49-F238E27FC236}">
                <a16:creationId xmlns:a16="http://schemas.microsoft.com/office/drawing/2014/main" id="{1816648E-3B0D-414B-9808-CFB54F8C3BEA}"/>
              </a:ext>
            </a:extLst>
          </p:cNvPr>
          <p:cNvSpPr txBox="1"/>
          <p:nvPr/>
        </p:nvSpPr>
        <p:spPr>
          <a:xfrm>
            <a:off x="660400" y="1130300"/>
            <a:ext cx="3015569" cy="461665"/>
          </a:xfrm>
          <a:prstGeom prst="rect">
            <a:avLst/>
          </a:prstGeom>
          <a:noFill/>
        </p:spPr>
        <p:txBody>
          <a:bodyPr wrap="none" rtlCol="0">
            <a:spAutoFit/>
          </a:bodyPr>
          <a:lstStyle/>
          <a:p>
            <a:r>
              <a:rPr lang="en-US" sz="2400" b="1" dirty="0">
                <a:latin typeface="+mj-ea"/>
                <a:ea typeface="+mj-ea"/>
                <a:cs typeface="Times New Roman" panose="02020603050405020304" pitchFamily="18" charset="0"/>
              </a:rPr>
              <a:t>LSTM</a:t>
            </a:r>
            <a:r>
              <a:rPr lang="zh-CN" altLang="en-US" sz="2400" b="1" dirty="0">
                <a:latin typeface="+mj-ea"/>
                <a:ea typeface="+mj-ea"/>
                <a:cs typeface="Times New Roman" panose="02020603050405020304" pitchFamily="18" charset="0"/>
              </a:rPr>
              <a:t>与</a:t>
            </a:r>
            <a:r>
              <a:rPr lang="en-US" sz="2400" b="1" dirty="0">
                <a:latin typeface="+mj-ea"/>
                <a:ea typeface="+mj-ea"/>
                <a:cs typeface="Times New Roman" panose="02020603050405020304" pitchFamily="18" charset="0"/>
              </a:rPr>
              <a:t>RNN</a:t>
            </a:r>
            <a:r>
              <a:rPr lang="zh-CN" altLang="en-US" sz="2400" b="1" dirty="0">
                <a:latin typeface="+mj-ea"/>
                <a:ea typeface="+mj-ea"/>
                <a:cs typeface="Times New Roman" panose="02020603050405020304" pitchFamily="18" charset="0"/>
              </a:rPr>
              <a:t>的区别</a:t>
            </a:r>
            <a:endParaRPr lang="en-CN" sz="2400" b="1" dirty="0">
              <a:latin typeface="+mj-ea"/>
              <a:ea typeface="+mj-ea"/>
            </a:endParaRPr>
          </a:p>
        </p:txBody>
      </p:sp>
      <p:sp>
        <p:nvSpPr>
          <p:cNvPr id="3" name="TextBox 2">
            <a:extLst>
              <a:ext uri="{FF2B5EF4-FFF2-40B4-BE49-F238E27FC236}">
                <a16:creationId xmlns:a16="http://schemas.microsoft.com/office/drawing/2014/main" id="{91E8BF4C-22BE-A14A-A691-8F88CC5B35AD}"/>
              </a:ext>
            </a:extLst>
          </p:cNvPr>
          <p:cNvSpPr txBox="1"/>
          <p:nvPr/>
        </p:nvSpPr>
        <p:spPr>
          <a:xfrm>
            <a:off x="660400" y="1591965"/>
            <a:ext cx="10858500" cy="1200329"/>
          </a:xfrm>
          <a:prstGeom prst="rect">
            <a:avLst/>
          </a:prstGeom>
          <a:noFill/>
        </p:spPr>
        <p:txBody>
          <a:bodyPr wrap="square" rtlCol="0">
            <a:spAutoFit/>
          </a:bodyPr>
          <a:lstStyle/>
          <a:p>
            <a:r>
              <a:rPr lang="zh-CN" altLang="en-US" dirty="0"/>
              <a:t>长短期记忆神经网络（</a:t>
            </a:r>
            <a:r>
              <a:rPr lang="en-US" dirty="0"/>
              <a:t>Long Short-term Memory, LSTM</a:t>
            </a:r>
            <a:r>
              <a:rPr lang="zh-CN" altLang="en-US" dirty="0"/>
              <a:t>）是门限类</a:t>
            </a:r>
            <a:r>
              <a:rPr lang="en-US" dirty="0"/>
              <a:t>RNN</a:t>
            </a:r>
            <a:r>
              <a:rPr lang="zh-CN" altLang="en-US" dirty="0"/>
              <a:t>中最著名的一种，它改善了</a:t>
            </a:r>
            <a:r>
              <a:rPr lang="en-US" dirty="0"/>
              <a:t>RNN</a:t>
            </a:r>
            <a:r>
              <a:rPr lang="zh-CN" altLang="en-US" dirty="0"/>
              <a:t>的记忆能力同时减轻了梯度爆炸和梯度消失问题。基于</a:t>
            </a:r>
            <a:r>
              <a:rPr lang="en-US" dirty="0"/>
              <a:t>RNN</a:t>
            </a:r>
            <a:r>
              <a:rPr lang="zh-CN" altLang="en-US" dirty="0"/>
              <a:t>的基础结构，</a:t>
            </a:r>
            <a:r>
              <a:rPr lang="en-US" dirty="0"/>
              <a:t>LSTM</a:t>
            </a:r>
            <a:r>
              <a:rPr lang="zh-CN" altLang="en-US" dirty="0"/>
              <a:t>主要将原有的隐含层循环函数从简单的全连接改为使用</a:t>
            </a:r>
            <a:r>
              <a:rPr lang="zh-CN" altLang="en-US" b="1" dirty="0"/>
              <a:t>三个控制门的记忆单元</a:t>
            </a:r>
            <a:r>
              <a:rPr lang="en-US" dirty="0"/>
              <a:t>(Memory Cell)</a:t>
            </a:r>
            <a:r>
              <a:rPr lang="zh-CN" altLang="en-US" dirty="0"/>
              <a:t>，假设隐含层的激活函数为</a:t>
            </a:r>
            <a:r>
              <a:rPr lang="en-US" i="1" dirty="0"/>
              <a:t>tanh</a:t>
            </a:r>
            <a:r>
              <a:rPr lang="zh-CN" altLang="en-US" dirty="0"/>
              <a:t>，通过下图对比看到</a:t>
            </a:r>
            <a:r>
              <a:rPr lang="en-US" dirty="0"/>
              <a:t>RNN</a:t>
            </a:r>
            <a:r>
              <a:rPr lang="zh-CN" altLang="en-US" dirty="0"/>
              <a:t>与</a:t>
            </a:r>
            <a:r>
              <a:rPr lang="en-US" dirty="0"/>
              <a:t>LSTM</a:t>
            </a:r>
            <a:r>
              <a:rPr lang="zh-CN" altLang="en-US" dirty="0"/>
              <a:t>单层结构的区别。</a:t>
            </a:r>
            <a:endParaRPr lang="en-CN" dirty="0">
              <a:latin typeface="+mn-ea"/>
            </a:endParaRPr>
          </a:p>
        </p:txBody>
      </p:sp>
      <p:pic>
        <p:nvPicPr>
          <p:cNvPr id="1026" name="Picture 784">
            <a:extLst>
              <a:ext uri="{FF2B5EF4-FFF2-40B4-BE49-F238E27FC236}">
                <a16:creationId xmlns:a16="http://schemas.microsoft.com/office/drawing/2014/main" id="{8DCFB4AB-E0AF-9E41-A78E-678F99545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330" y="3326876"/>
            <a:ext cx="4706320" cy="175564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85">
            <a:extLst>
              <a:ext uri="{FF2B5EF4-FFF2-40B4-BE49-F238E27FC236}">
                <a16:creationId xmlns:a16="http://schemas.microsoft.com/office/drawing/2014/main" id="{343B00AF-61DB-8B46-885B-E225CD447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108" y="3335027"/>
            <a:ext cx="4442792" cy="1747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8719CE-5CBD-924E-92FC-1C2256960E59}"/>
              </a:ext>
            </a:extLst>
          </p:cNvPr>
          <p:cNvSpPr txBox="1"/>
          <p:nvPr/>
        </p:nvSpPr>
        <p:spPr>
          <a:xfrm>
            <a:off x="673100" y="4065707"/>
            <a:ext cx="737702" cy="369332"/>
          </a:xfrm>
          <a:prstGeom prst="rect">
            <a:avLst/>
          </a:prstGeom>
          <a:noFill/>
        </p:spPr>
        <p:txBody>
          <a:bodyPr wrap="none" rtlCol="0">
            <a:spAutoFit/>
          </a:bodyPr>
          <a:lstStyle/>
          <a:p>
            <a:pPr algn="l"/>
            <a:r>
              <a:rPr lang="en-US" altLang="zh-CN" b="1" dirty="0">
                <a:latin typeface="+mn-ea"/>
              </a:rPr>
              <a:t>RNN</a:t>
            </a:r>
            <a:endParaRPr lang="en-CN" b="1" dirty="0">
              <a:latin typeface="+mn-ea"/>
            </a:endParaRPr>
          </a:p>
        </p:txBody>
      </p:sp>
      <p:sp>
        <p:nvSpPr>
          <p:cNvPr id="11" name="TextBox 10">
            <a:extLst>
              <a:ext uri="{FF2B5EF4-FFF2-40B4-BE49-F238E27FC236}">
                <a16:creationId xmlns:a16="http://schemas.microsoft.com/office/drawing/2014/main" id="{52484537-ED98-AB4F-961A-7E47E34CC8F3}"/>
              </a:ext>
            </a:extLst>
          </p:cNvPr>
          <p:cNvSpPr txBox="1"/>
          <p:nvPr/>
        </p:nvSpPr>
        <p:spPr>
          <a:xfrm>
            <a:off x="6235079" y="4065707"/>
            <a:ext cx="832279" cy="369332"/>
          </a:xfrm>
          <a:prstGeom prst="rect">
            <a:avLst/>
          </a:prstGeom>
          <a:noFill/>
        </p:spPr>
        <p:txBody>
          <a:bodyPr wrap="none" rtlCol="0">
            <a:spAutoFit/>
          </a:bodyPr>
          <a:lstStyle/>
          <a:p>
            <a:pPr algn="l"/>
            <a:r>
              <a:rPr lang="en-US" altLang="zh-CN" b="1" dirty="0">
                <a:latin typeface="+mn-ea"/>
              </a:rPr>
              <a:t>LSTM</a:t>
            </a:r>
            <a:endParaRPr lang="en-CN" b="1" dirty="0">
              <a:latin typeface="+mn-ea"/>
            </a:endParaRPr>
          </a:p>
        </p:txBody>
      </p:sp>
    </p:spTree>
    <p:extLst>
      <p:ext uri="{BB962C8B-B14F-4D97-AF65-F5344CB8AC3E}">
        <p14:creationId xmlns:p14="http://schemas.microsoft.com/office/powerpoint/2010/main" val="968495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Rectangle 2">
            <a:extLst>
              <a:ext uri="{FF2B5EF4-FFF2-40B4-BE49-F238E27FC236}">
                <a16:creationId xmlns:a16="http://schemas.microsoft.com/office/drawing/2014/main" id="{0F015901-9C53-AB45-A447-4DECBBD8B75B}"/>
              </a:ext>
            </a:extLst>
          </p:cNvPr>
          <p:cNvSpPr>
            <a:spLocks noChangeArrowheads="1"/>
          </p:cNvSpPr>
          <p:nvPr/>
        </p:nvSpPr>
        <p:spPr bwMode="auto">
          <a:xfrm>
            <a:off x="660399" y="1222877"/>
            <a:ext cx="81139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可以看到，最主要的区别为加入了三个下面的门控单元：</a:t>
            </a:r>
            <a:endParaRPr kumimoji="0" lang="zh-CN"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600" b="1" i="0" u="none" strike="noStrike" cap="none" normalizeH="0" baseline="0" dirty="0">
              <a:ln>
                <a:noFill/>
              </a:ln>
              <a:solidFill>
                <a:schemeClr val="tx1"/>
              </a:solidFill>
              <a:effectLst/>
              <a:latin typeface="Arial" panose="020B0604020202020204" pitchFamily="34" charset="0"/>
            </a:endParaRPr>
          </a:p>
        </p:txBody>
      </p:sp>
      <p:pic>
        <p:nvPicPr>
          <p:cNvPr id="3073" name="Picture">
            <a:extLst>
              <a:ext uri="{FF2B5EF4-FFF2-40B4-BE49-F238E27FC236}">
                <a16:creationId xmlns:a16="http://schemas.microsoft.com/office/drawing/2014/main" id="{B2C480E2-FA77-D149-927C-505CE51A0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239" y="1728553"/>
            <a:ext cx="1088769" cy="1301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846A54-48FF-734A-8061-8C5D1A4E77B9}"/>
                  </a:ext>
                </a:extLst>
              </p:cNvPr>
              <p:cNvSpPr txBox="1"/>
              <p:nvPr/>
            </p:nvSpPr>
            <p:spPr>
              <a:xfrm>
                <a:off x="666750" y="3204863"/>
                <a:ext cx="10858500" cy="1015663"/>
              </a:xfrm>
              <a:prstGeom prst="rect">
                <a:avLst/>
              </a:prstGeom>
              <a:noFill/>
            </p:spPr>
            <p:txBody>
              <a:bodyPr wrap="square" rtlCol="0">
                <a:spAutoFit/>
              </a:bodyPr>
              <a:lstStyle/>
              <a:p>
                <a:r>
                  <a:rPr lang="zh-CN" altLang="en-US" sz="2000" dirty="0"/>
                  <a:t>门控单元是控制信息通过量多少的一种函数，即对于向量</a:t>
                </a:r>
                <a14:m>
                  <m:oMath xmlns:m="http://schemas.openxmlformats.org/officeDocument/2006/math">
                    <m:r>
                      <a:rPr lang="en-US" sz="2000" i="1">
                        <a:latin typeface="Cambria Math" panose="02040503050406030204" pitchFamily="18" charset="0"/>
                      </a:rPr>
                      <m:t>𝑦</m:t>
                    </m:r>
                  </m:oMath>
                </a14:m>
                <a:r>
                  <a:rPr lang="zh-CN" altLang="en-US" sz="2000" dirty="0"/>
                  <a:t>，通过向量</a:t>
                </a:r>
                <a14:m>
                  <m:oMath xmlns:m="http://schemas.openxmlformats.org/officeDocument/2006/math">
                    <m:r>
                      <a:rPr lang="en-US" sz="2000" i="1">
                        <a:latin typeface="Cambria Math" panose="02040503050406030204" pitchFamily="18" charset="0"/>
                      </a:rPr>
                      <m:t>𝑥</m:t>
                    </m:r>
                  </m:oMath>
                </a14:m>
                <a:r>
                  <a:rPr lang="zh-CN" altLang="en-US" sz="2000" dirty="0"/>
                  <a:t>来控制</a:t>
                </a:r>
                <a14:m>
                  <m:oMath xmlns:m="http://schemas.openxmlformats.org/officeDocument/2006/math">
                    <m:r>
                      <a:rPr lang="en-US" sz="2000" i="1">
                        <a:latin typeface="Cambria Math" panose="02040503050406030204" pitchFamily="18" charset="0"/>
                      </a:rPr>
                      <m:t>𝑦</m:t>
                    </m:r>
                  </m:oMath>
                </a14:m>
                <a:r>
                  <a:rPr lang="zh-CN" altLang="en-US" sz="2000" dirty="0"/>
                  <a:t>通过的信息量，具体通过下式表示：</a:t>
                </a:r>
                <a:endParaRPr lang="en-CN" sz="2000" dirty="0"/>
              </a:p>
              <a:p>
                <a:pPr algn="l"/>
                <a:endParaRPr lang="en-CN" sz="2000" dirty="0">
                  <a:latin typeface="+mn-ea"/>
                </a:endParaRPr>
              </a:p>
            </p:txBody>
          </p:sp>
        </mc:Choice>
        <mc:Fallback xmlns="">
          <p:sp>
            <p:nvSpPr>
              <p:cNvPr id="9" name="TextBox 8">
                <a:extLst>
                  <a:ext uri="{FF2B5EF4-FFF2-40B4-BE49-F238E27FC236}">
                    <a16:creationId xmlns:a16="http://schemas.microsoft.com/office/drawing/2014/main" id="{9D846A54-48FF-734A-8061-8C5D1A4E77B9}"/>
                  </a:ext>
                </a:extLst>
              </p:cNvPr>
              <p:cNvSpPr txBox="1">
                <a:spLocks noRot="1" noChangeAspect="1" noMove="1" noResize="1" noEditPoints="1" noAdjustHandles="1" noChangeArrowheads="1" noChangeShapeType="1" noTextEdit="1"/>
              </p:cNvSpPr>
              <p:nvPr/>
            </p:nvSpPr>
            <p:spPr>
              <a:xfrm>
                <a:off x="666750" y="3204863"/>
                <a:ext cx="10858500" cy="1015663"/>
              </a:xfrm>
              <a:prstGeom prst="rect">
                <a:avLst/>
              </a:prstGeom>
              <a:blipFill>
                <a:blip r:embed="rId4"/>
                <a:stretch>
                  <a:fillRect l="-584" t="-37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46D35B-C11A-B34F-A6A7-5138EA01BB2D}"/>
                  </a:ext>
                </a:extLst>
              </p:cNvPr>
              <p:cNvSpPr txBox="1"/>
              <p:nvPr/>
            </p:nvSpPr>
            <p:spPr>
              <a:xfrm>
                <a:off x="4693149" y="3826811"/>
                <a:ext cx="2103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𝒐</m:t>
                      </m:r>
                      <m:r>
                        <a:rPr lang="en-US" sz="2400" b="1" i="1">
                          <a:latin typeface="Cambria Math" panose="02040503050406030204" pitchFamily="18" charset="0"/>
                        </a:rPr>
                        <m:t>=</m:t>
                      </m:r>
                      <m:r>
                        <a:rPr lang="en-US" sz="2400" b="1" i="1">
                          <a:latin typeface="Cambria Math" panose="02040503050406030204" pitchFamily="18" charset="0"/>
                        </a:rPr>
                        <m:t>𝝈</m:t>
                      </m:r>
                      <m:r>
                        <a:rPr lang="en-US" sz="2400" b="1" i="1">
                          <a:latin typeface="Cambria Math" panose="02040503050406030204" pitchFamily="18" charset="0"/>
                        </a:rPr>
                        <m:t>(</m:t>
                      </m:r>
                      <m:r>
                        <a:rPr lang="en-US" sz="2400" b="1" i="1">
                          <a:latin typeface="Cambria Math" panose="02040503050406030204" pitchFamily="18" charset="0"/>
                        </a:rPr>
                        <m:t>𝒙</m:t>
                      </m:r>
                      <m:r>
                        <a:rPr lang="en-US" sz="2400" b="1" i="1">
                          <a:latin typeface="Cambria Math" panose="02040503050406030204" pitchFamily="18" charset="0"/>
                        </a:rPr>
                        <m:t>)⊗</m:t>
                      </m:r>
                      <m:r>
                        <a:rPr lang="en-US" sz="2400" b="1" i="1">
                          <a:latin typeface="Cambria Math" panose="02040503050406030204" pitchFamily="18" charset="0"/>
                        </a:rPr>
                        <m:t>𝒚</m:t>
                      </m:r>
                    </m:oMath>
                  </m:oMathPara>
                </a14:m>
                <a:endParaRPr lang="en-CN" sz="2400" b="1" dirty="0"/>
              </a:p>
            </p:txBody>
          </p:sp>
        </mc:Choice>
        <mc:Fallback xmlns="">
          <p:sp>
            <p:nvSpPr>
              <p:cNvPr id="10" name="TextBox 9">
                <a:extLst>
                  <a:ext uri="{FF2B5EF4-FFF2-40B4-BE49-F238E27FC236}">
                    <a16:creationId xmlns:a16="http://schemas.microsoft.com/office/drawing/2014/main" id="{3F46D35B-C11A-B34F-A6A7-5138EA01BB2D}"/>
                  </a:ext>
                </a:extLst>
              </p:cNvPr>
              <p:cNvSpPr txBox="1">
                <a:spLocks noRot="1" noChangeAspect="1" noMove="1" noResize="1" noEditPoints="1" noAdjustHandles="1" noChangeArrowheads="1" noChangeShapeType="1" noTextEdit="1"/>
              </p:cNvSpPr>
              <p:nvPr/>
            </p:nvSpPr>
            <p:spPr>
              <a:xfrm>
                <a:off x="4693149" y="3826811"/>
                <a:ext cx="2103461" cy="461665"/>
              </a:xfrm>
              <a:prstGeom prst="rect">
                <a:avLst/>
              </a:prstGeom>
              <a:blipFill>
                <a:blip r:embed="rId5"/>
                <a:stretch>
                  <a:fillRect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15B629-858D-9E40-86A9-D0D1C6EDA470}"/>
                  </a:ext>
                </a:extLst>
              </p:cNvPr>
              <p:cNvSpPr txBox="1"/>
              <p:nvPr/>
            </p:nvSpPr>
            <p:spPr>
              <a:xfrm>
                <a:off x="666750" y="4555907"/>
                <a:ext cx="10520059" cy="1323439"/>
              </a:xfrm>
              <a:prstGeom prst="rect">
                <a:avLst/>
              </a:prstGeom>
              <a:noFill/>
            </p:spPr>
            <p:txBody>
              <a:bodyPr wrap="square" rtlCol="0">
                <a:spAutoFit/>
              </a:bodyPr>
              <a:lstStyle/>
              <a:p>
                <a:r>
                  <a:rPr lang="zh-CN" altLang="en-US" sz="2000" dirty="0"/>
                  <a:t>其中</a:t>
                </a:r>
                <a14:m>
                  <m:oMath xmlns:m="http://schemas.openxmlformats.org/officeDocument/2006/math">
                    <m:r>
                      <a:rPr lang="en-US" sz="2000" i="1" smtClean="0">
                        <a:solidFill>
                          <a:schemeClr val="accent1"/>
                        </a:solidFill>
                        <a:latin typeface="Cambria Math" panose="02040503050406030204" pitchFamily="18" charset="0"/>
                      </a:rPr>
                      <m:t>⊗</m:t>
                    </m:r>
                  </m:oMath>
                </a14:m>
                <a:r>
                  <a:rPr lang="zh-CN" altLang="en-US" sz="2000" dirty="0">
                    <a:solidFill>
                      <a:schemeClr val="accent1"/>
                    </a:solidFill>
                  </a:rPr>
                  <a:t>表示元素逐个相乘</a:t>
                </a:r>
                <a:r>
                  <a:rPr lang="zh-CN" altLang="en-US" sz="2000" dirty="0"/>
                  <a:t>，</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为</a:t>
                </a:r>
                <a:r>
                  <a:rPr lang="en-US" sz="2000" dirty="0"/>
                  <a:t>sigmoid</a:t>
                </a:r>
                <a:r>
                  <a:rPr lang="zh-CN" altLang="en-US" sz="2000" dirty="0"/>
                  <a:t>函数，其输出的每个元素取值范围在</a:t>
                </a:r>
                <a:r>
                  <a:rPr lang="en-US" sz="2000" dirty="0"/>
                  <a:t>0</a:t>
                </a:r>
                <a:r>
                  <a:rPr lang="zh-CN" altLang="en-US" sz="2000" dirty="0"/>
                  <a:t>到</a:t>
                </a:r>
                <a:r>
                  <a:rPr lang="en-US" sz="2000" dirty="0"/>
                  <a:t>1</a:t>
                </a:r>
                <a:r>
                  <a:rPr lang="zh-CN" altLang="en-US" sz="2000" dirty="0"/>
                  <a:t>之间。</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中的元素约接近</a:t>
                </a:r>
                <a:r>
                  <a:rPr lang="en-US" sz="2000" dirty="0"/>
                  <a:t>1</a:t>
                </a:r>
                <a:r>
                  <a:rPr lang="zh-CN" altLang="en-US" sz="2000" dirty="0"/>
                  <a:t>，</a:t>
                </a:r>
                <a14:m>
                  <m:oMath xmlns:m="http://schemas.openxmlformats.org/officeDocument/2006/math">
                    <m:r>
                      <a:rPr lang="en-US" sz="2000" i="1">
                        <a:latin typeface="Cambria Math" panose="02040503050406030204" pitchFamily="18" charset="0"/>
                      </a:rPr>
                      <m:t>𝑦</m:t>
                    </m:r>
                  </m:oMath>
                </a14:m>
                <a:r>
                  <a:rPr lang="zh-CN" altLang="en-US" sz="2000" dirty="0"/>
                  <a:t>对应位置的保留信息就越多；反之，</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中的元素越接近</a:t>
                </a:r>
                <a:r>
                  <a:rPr lang="en-US" sz="2000" dirty="0"/>
                  <a:t>0</a:t>
                </a:r>
                <a:r>
                  <a:rPr lang="zh-CN" altLang="en-US" sz="2000" dirty="0"/>
                  <a:t>，</a:t>
                </a:r>
                <a14:m>
                  <m:oMath xmlns:m="http://schemas.openxmlformats.org/officeDocument/2006/math">
                    <m:r>
                      <a:rPr lang="en-US" sz="2000" i="1">
                        <a:latin typeface="Cambria Math" panose="02040503050406030204" pitchFamily="18" charset="0"/>
                      </a:rPr>
                      <m:t>𝑦</m:t>
                    </m:r>
                  </m:oMath>
                </a14:m>
                <a:r>
                  <a:rPr lang="zh-CN" altLang="en-US" sz="2000" dirty="0"/>
                  <a:t>对应位置保留的信息就越少。</a:t>
                </a:r>
                <a14:m>
                  <m:oMath xmlns:m="http://schemas.openxmlformats.org/officeDocument/2006/math">
                    <m:r>
                      <a:rPr lang="en-US" sz="2000" i="1">
                        <a:latin typeface="Cambria Math" panose="02040503050406030204" pitchFamily="18" charset="0"/>
                      </a:rPr>
                      <m:t>𝑜</m:t>
                    </m:r>
                  </m:oMath>
                </a14:m>
                <a:r>
                  <a:rPr lang="zh-CN" altLang="en-US" sz="2000" dirty="0"/>
                  <a:t>为门控单元的输出，即输入向量</a:t>
                </a:r>
                <a14:m>
                  <m:oMath xmlns:m="http://schemas.openxmlformats.org/officeDocument/2006/math">
                    <m:r>
                      <a:rPr lang="en-US" sz="2000" i="1">
                        <a:latin typeface="Cambria Math" panose="02040503050406030204" pitchFamily="18" charset="0"/>
                      </a:rPr>
                      <m:t>𝑦</m:t>
                    </m:r>
                  </m:oMath>
                </a14:m>
                <a:r>
                  <a:rPr lang="zh-CN" altLang="en-US" sz="2000" dirty="0"/>
                  <a:t>通过该单元的输出信息。</a:t>
                </a:r>
                <a:endParaRPr lang="en-CN" sz="2000" dirty="0"/>
              </a:p>
              <a:p>
                <a:pPr algn="l"/>
                <a:endParaRPr lang="en-CN" sz="2000" dirty="0">
                  <a:latin typeface="+mn-ea"/>
                </a:endParaRPr>
              </a:p>
            </p:txBody>
          </p:sp>
        </mc:Choice>
        <mc:Fallback xmlns="">
          <p:sp>
            <p:nvSpPr>
              <p:cNvPr id="12" name="TextBox 11">
                <a:extLst>
                  <a:ext uri="{FF2B5EF4-FFF2-40B4-BE49-F238E27FC236}">
                    <a16:creationId xmlns:a16="http://schemas.microsoft.com/office/drawing/2014/main" id="{7B15B629-858D-9E40-86A9-D0D1C6EDA470}"/>
                  </a:ext>
                </a:extLst>
              </p:cNvPr>
              <p:cNvSpPr txBox="1">
                <a:spLocks noRot="1" noChangeAspect="1" noMove="1" noResize="1" noEditPoints="1" noAdjustHandles="1" noChangeArrowheads="1" noChangeShapeType="1" noTextEdit="1"/>
              </p:cNvSpPr>
              <p:nvPr/>
            </p:nvSpPr>
            <p:spPr>
              <a:xfrm>
                <a:off x="666750" y="4555907"/>
                <a:ext cx="10520059" cy="1323439"/>
              </a:xfrm>
              <a:prstGeom prst="rect">
                <a:avLst/>
              </a:prstGeom>
              <a:blipFill>
                <a:blip r:embed="rId6"/>
                <a:stretch>
                  <a:fillRect l="-603" t="-1905"/>
                </a:stretch>
              </a:blipFill>
            </p:spPr>
            <p:txBody>
              <a:bodyPr/>
              <a:lstStyle/>
              <a:p>
                <a:r>
                  <a:rPr lang="en-CN">
                    <a:noFill/>
                  </a:rPr>
                  <a:t> </a:t>
                </a:r>
              </a:p>
            </p:txBody>
          </p:sp>
        </mc:Fallback>
      </mc:AlternateContent>
    </p:spTree>
    <p:extLst>
      <p:ext uri="{BB962C8B-B14F-4D97-AF65-F5344CB8AC3E}">
        <p14:creationId xmlns:p14="http://schemas.microsoft.com/office/powerpoint/2010/main" val="1987635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274841" y="1130300"/>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274841" y="1858828"/>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latin typeface="PT Serif" panose="020A0603040505020204" pitchFamily="18" charset="77"/>
              </a:rPr>
              <a:t>nouns</a:t>
            </a:r>
            <a:r>
              <a:rPr lang="zh-CN" altLang="en-US" sz="2400" dirty="0">
                <a:latin typeface="PT Serif" panose="020A0603040505020204" pitchFamily="18" charset="77"/>
              </a:rPr>
              <a:t>   </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
        <p:nvSpPr>
          <p:cNvPr id="7" name="TextBox 6">
            <a:extLst>
              <a:ext uri="{FF2B5EF4-FFF2-40B4-BE49-F238E27FC236}">
                <a16:creationId xmlns:a16="http://schemas.microsoft.com/office/drawing/2014/main" id="{F879A88D-9B46-422D-8572-64DA0D7017A4}"/>
              </a:ext>
            </a:extLst>
          </p:cNvPr>
          <p:cNvSpPr txBox="1"/>
          <p:nvPr/>
        </p:nvSpPr>
        <p:spPr>
          <a:xfrm>
            <a:off x="8139660" y="3429000"/>
            <a:ext cx="6100996" cy="2862322"/>
          </a:xfrm>
          <a:prstGeom prst="rect">
            <a:avLst/>
          </a:prstGeom>
          <a:noFill/>
        </p:spPr>
        <p:txBody>
          <a:bodyPr wrap="square">
            <a:spAutoFit/>
          </a:bodyPr>
          <a:lstStyle/>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Nouns</a:t>
            </a:r>
            <a:r>
              <a:rPr lang="zh-CN" altLang="en-US" sz="2000" b="0" i="1" dirty="0">
                <a:solidFill>
                  <a:srgbClr val="282828"/>
                </a:solidFill>
                <a:effectLst/>
                <a:latin typeface="Georgia" panose="02040502050405020303" pitchFamily="18" charset="0"/>
              </a:rPr>
              <a:t>（名词）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Pronouns</a:t>
            </a:r>
            <a:r>
              <a:rPr lang="zh-CN" altLang="en-US" sz="2000" b="0" i="1" dirty="0">
                <a:solidFill>
                  <a:srgbClr val="282828"/>
                </a:solidFill>
                <a:effectLst/>
                <a:latin typeface="Georgia" panose="02040502050405020303" pitchFamily="18" charset="0"/>
              </a:rPr>
              <a:t>（代名词）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Verbs</a:t>
            </a:r>
            <a:r>
              <a:rPr lang="zh-CN" altLang="en-US" sz="2000" b="0" i="1" dirty="0">
                <a:solidFill>
                  <a:srgbClr val="282828"/>
                </a:solidFill>
                <a:effectLst/>
                <a:latin typeface="Georgia" panose="02040502050405020303" pitchFamily="18" charset="0"/>
              </a:rPr>
              <a:t>（动词）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Adjectives</a:t>
            </a:r>
            <a:r>
              <a:rPr lang="zh-CN" altLang="en-US" sz="2000" b="0" i="1" dirty="0">
                <a:solidFill>
                  <a:srgbClr val="282828"/>
                </a:solidFill>
                <a:effectLst/>
                <a:latin typeface="Georgia" panose="02040502050405020303" pitchFamily="18" charset="0"/>
              </a:rPr>
              <a:t>（形容词）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Adverbs</a:t>
            </a:r>
            <a:r>
              <a:rPr lang="zh-CN" altLang="en-US" sz="2000" b="0" i="1" dirty="0">
                <a:solidFill>
                  <a:srgbClr val="282828"/>
                </a:solidFill>
                <a:effectLst/>
                <a:latin typeface="Georgia" panose="02040502050405020303" pitchFamily="18" charset="0"/>
              </a:rPr>
              <a:t>（副词）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Prepositions</a:t>
            </a:r>
            <a:r>
              <a:rPr lang="zh-CN" altLang="en-US" sz="2000" i="1" dirty="0">
                <a:solidFill>
                  <a:srgbClr val="282828"/>
                </a:solidFill>
                <a:latin typeface="Georgia" panose="02040502050405020303" pitchFamily="18" charset="0"/>
              </a:rPr>
              <a:t>（介词</a:t>
            </a:r>
            <a:r>
              <a:rPr lang="zh-CN" altLang="en-US" sz="2000" b="0" i="1" dirty="0">
                <a:solidFill>
                  <a:srgbClr val="282828"/>
                </a:solidFill>
                <a:effectLst/>
                <a:latin typeface="Georgia" panose="02040502050405020303" pitchFamily="18" charset="0"/>
              </a:rPr>
              <a:t>）</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Conjunctions</a:t>
            </a:r>
            <a:r>
              <a:rPr lang="zh-CN" altLang="en-US" sz="2000" b="0" i="1" dirty="0">
                <a:solidFill>
                  <a:srgbClr val="282828"/>
                </a:solidFill>
                <a:effectLst/>
                <a:latin typeface="Georgia" panose="02040502050405020303" pitchFamily="18" charset="0"/>
              </a:rPr>
              <a:t>（连词）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i="1" dirty="0">
                <a:solidFill>
                  <a:srgbClr val="282828"/>
                </a:solidFill>
                <a:latin typeface="Georgia" panose="02040502050405020303" pitchFamily="18" charset="0"/>
              </a:rPr>
              <a:t>A</a:t>
            </a:r>
            <a:r>
              <a:rPr lang="en-US" sz="2000" b="0" i="1" dirty="0">
                <a:solidFill>
                  <a:srgbClr val="282828"/>
                </a:solidFill>
                <a:effectLst/>
                <a:latin typeface="Georgia" panose="02040502050405020303" pitchFamily="18" charset="0"/>
              </a:rPr>
              <a:t>rticles/determiners</a:t>
            </a:r>
            <a:r>
              <a:rPr lang="zh-CN" altLang="en-US" sz="2000" b="0" i="1" dirty="0">
                <a:solidFill>
                  <a:srgbClr val="282828"/>
                </a:solidFill>
                <a:effectLst/>
                <a:latin typeface="Georgia" panose="02040502050405020303" pitchFamily="18" charset="0"/>
              </a:rPr>
              <a:t>（冠词）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Interjections</a:t>
            </a:r>
            <a:r>
              <a:rPr lang="zh-CN" altLang="en-US" sz="2000" b="0" i="1" dirty="0">
                <a:solidFill>
                  <a:srgbClr val="282828"/>
                </a:solidFill>
                <a:effectLst/>
                <a:latin typeface="Georgia" panose="02040502050405020303" pitchFamily="18" charset="0"/>
              </a:rPr>
              <a:t>（感叹词）</a:t>
            </a:r>
            <a:endParaRPr lang="en-US" sz="2000" b="0" i="1" dirty="0">
              <a:solidFill>
                <a:srgbClr val="282828"/>
              </a:solidFill>
              <a:effectLst/>
              <a:latin typeface="Georgia" panose="02040502050405020303" pitchFamily="18" charset="0"/>
            </a:endParaRPr>
          </a:p>
        </p:txBody>
      </p:sp>
      <p:sp>
        <p:nvSpPr>
          <p:cNvPr id="8" name="TextBox 7">
            <a:extLst>
              <a:ext uri="{FF2B5EF4-FFF2-40B4-BE49-F238E27FC236}">
                <a16:creationId xmlns:a16="http://schemas.microsoft.com/office/drawing/2014/main" id="{A90AA819-0E38-C0B8-A2E4-39193E9C1C4A}"/>
              </a:ext>
            </a:extLst>
          </p:cNvPr>
          <p:cNvSpPr txBox="1"/>
          <p:nvPr/>
        </p:nvSpPr>
        <p:spPr>
          <a:xfrm>
            <a:off x="0" y="2745986"/>
            <a:ext cx="6096000" cy="2674899"/>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词表征</a:t>
            </a:r>
            <a:r>
              <a:rPr lang="zh-CN" altLang="en-US" sz="2400" dirty="0"/>
              <a:t>：</a:t>
            </a:r>
            <a:r>
              <a:rPr lang="en-US" altLang="zh-CN" sz="2400" dirty="0">
                <a:solidFill>
                  <a:schemeClr val="accent1"/>
                </a:solidFill>
              </a:rPr>
              <a:t>one-hot</a:t>
            </a:r>
            <a:r>
              <a:rPr lang="zh-CN" altLang="en-US" sz="2400" dirty="0">
                <a:solidFill>
                  <a:schemeClr val="accent1"/>
                </a:solidFill>
              </a:rPr>
              <a:t> </a:t>
            </a:r>
            <a:r>
              <a:rPr lang="en-US" altLang="zh-CN" sz="2400" dirty="0">
                <a:solidFill>
                  <a:schemeClr val="accent1"/>
                </a:solidFill>
              </a:rPr>
              <a:t>vector</a:t>
            </a:r>
            <a:r>
              <a:rPr lang="zh-CN" altLang="en-US" sz="2400" dirty="0">
                <a:solidFill>
                  <a:schemeClr val="accent1"/>
                </a:solidFill>
              </a:rPr>
              <a:t>（</a:t>
            </a:r>
            <a:r>
              <a:rPr lang="zh-CN" altLang="en-CN" sz="2400" dirty="0">
                <a:solidFill>
                  <a:schemeClr val="accent1"/>
                </a:solidFill>
              </a:rPr>
              <a:t>独热编码</a:t>
            </a:r>
            <a:r>
              <a:rPr lang="zh-CN" altLang="en-US" sz="2400" dirty="0">
                <a:solidFill>
                  <a:schemeClr val="accent1"/>
                </a:solidFill>
              </a:rPr>
              <a:t>）</a:t>
            </a:r>
            <a:endParaRPr lang="en-US" altLang="zh-CN" sz="2400" dirty="0">
              <a:solidFill>
                <a:schemeClr val="accent1"/>
              </a:solidFill>
            </a:endParaRPr>
          </a:p>
          <a:p>
            <a:pPr lvl="1">
              <a:lnSpc>
                <a:spcPct val="150000"/>
              </a:lnSpc>
            </a:pPr>
            <a:r>
              <a:rPr lang="zh-CN" altLang="en-US" sz="2400" dirty="0"/>
              <a:t>把词典中的词展开为一向量</a:t>
            </a:r>
            <a:endParaRPr lang="en-US" altLang="zh-CN" sz="2400" dirty="0"/>
          </a:p>
          <a:p>
            <a:pPr lvl="1">
              <a:lnSpc>
                <a:spcPct val="150000"/>
              </a:lnSpc>
            </a:pPr>
            <a:r>
              <a:rPr lang="zh-CN" altLang="en-US" sz="2400" dirty="0"/>
              <a:t>维度可能为</a:t>
            </a:r>
            <a:r>
              <a:rPr lang="en-US" altLang="zh-CN" sz="2400" dirty="0"/>
              <a:t>10000</a:t>
            </a:r>
          </a:p>
          <a:p>
            <a:pPr lvl="1">
              <a:lnSpc>
                <a:spcPct val="150000"/>
              </a:lnSpc>
            </a:pPr>
            <a:r>
              <a:rPr lang="zh-CN" altLang="en-US" sz="2400" dirty="0"/>
              <a:t>如</a:t>
            </a:r>
            <a:r>
              <a:rPr lang="en-US" altLang="zh-CN" sz="2400" dirty="0"/>
              <a:t>my</a:t>
            </a:r>
            <a:r>
              <a:rPr lang="zh-CN" altLang="en-US" sz="2400" dirty="0"/>
              <a:t>的输入为：</a:t>
            </a:r>
          </a:p>
          <a:p>
            <a:pPr marL="285750" indent="-285750" algn="l">
              <a:lnSpc>
                <a:spcPct val="150000"/>
              </a:lnSpc>
              <a:buFont typeface="Wingdings" pitchFamily="2" charset="2"/>
              <a:buChar char="Ø"/>
            </a:pPr>
            <a:endParaRPr lang="en-CN" dirty="0">
              <a:latin typeface="+mn-ea"/>
            </a:endParaRPr>
          </a:p>
        </p:txBody>
      </p:sp>
      <p:sp>
        <p:nvSpPr>
          <p:cNvPr id="9" name="TextBox 8">
            <a:extLst>
              <a:ext uri="{FF2B5EF4-FFF2-40B4-BE49-F238E27FC236}">
                <a16:creationId xmlns:a16="http://schemas.microsoft.com/office/drawing/2014/main" id="{D884C90E-297C-9808-F445-A026021232FB}"/>
              </a:ext>
            </a:extLst>
          </p:cNvPr>
          <p:cNvSpPr txBox="1"/>
          <p:nvPr/>
        </p:nvSpPr>
        <p:spPr>
          <a:xfrm>
            <a:off x="6855504" y="2700472"/>
            <a:ext cx="5520020" cy="1012906"/>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输出</a:t>
            </a:r>
            <a:r>
              <a:rPr lang="zh-CN" altLang="en-US" sz="2400" dirty="0"/>
              <a:t>：</a:t>
            </a:r>
            <a:r>
              <a:rPr lang="en-US" altLang="zh-CN" sz="2400" dirty="0">
                <a:solidFill>
                  <a:schemeClr val="accent1"/>
                </a:solidFill>
              </a:rPr>
              <a:t>9</a:t>
            </a:r>
            <a:r>
              <a:rPr lang="zh-CN" altLang="en-US" sz="2400" dirty="0">
                <a:solidFill>
                  <a:schemeClr val="accent1"/>
                </a:solidFill>
              </a:rPr>
              <a:t>维向量</a:t>
            </a:r>
            <a:r>
              <a:rPr lang="zh-CN" altLang="en-US" sz="2400" dirty="0"/>
              <a:t>，如</a:t>
            </a:r>
            <a:r>
              <a:rPr lang="en-US" altLang="zh-CN" sz="2400" dirty="0"/>
              <a:t>my</a:t>
            </a:r>
            <a:r>
              <a:rPr lang="zh-CN" altLang="en-US" sz="2400" dirty="0"/>
              <a:t>的输出为</a:t>
            </a:r>
          </a:p>
          <a:p>
            <a:pPr marL="285750" indent="-285750" algn="l">
              <a:lnSpc>
                <a:spcPct val="150000"/>
              </a:lnSpc>
              <a:buFont typeface="Wingdings" pitchFamily="2" charset="2"/>
              <a:buChar char="Ø"/>
            </a:pPr>
            <a:endParaRPr lang="en-CN" dirty="0">
              <a:latin typeface="+mn-ea"/>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A20A99-7E43-6012-3F55-8B11B24439F0}"/>
                  </a:ext>
                </a:extLst>
              </p:cNvPr>
              <p:cNvSpPr txBox="1"/>
              <p:nvPr/>
            </p:nvSpPr>
            <p:spPr>
              <a:xfrm>
                <a:off x="7405142" y="3474514"/>
                <a:ext cx="734518" cy="278294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1</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
                        </m:e>
                      </m:d>
                    </m:oMath>
                  </m:oMathPara>
                </a14:m>
                <a:endParaRPr lang="en-CN" sz="2200" dirty="0">
                  <a:latin typeface="+mn-ea"/>
                </a:endParaRPr>
              </a:p>
            </p:txBody>
          </p:sp>
        </mc:Choice>
        <mc:Fallback xmlns="">
          <p:sp>
            <p:nvSpPr>
              <p:cNvPr id="22" name="TextBox 21">
                <a:extLst>
                  <a:ext uri="{FF2B5EF4-FFF2-40B4-BE49-F238E27FC236}">
                    <a16:creationId xmlns:a16="http://schemas.microsoft.com/office/drawing/2014/main" id="{BCA20A99-7E43-6012-3F55-8B11B24439F0}"/>
                  </a:ext>
                </a:extLst>
              </p:cNvPr>
              <p:cNvSpPr txBox="1">
                <a:spLocks noRot="1" noChangeAspect="1" noMove="1" noResize="1" noEditPoints="1" noAdjustHandles="1" noChangeArrowheads="1" noChangeShapeType="1" noTextEdit="1"/>
              </p:cNvSpPr>
              <p:nvPr/>
            </p:nvSpPr>
            <p:spPr>
              <a:xfrm>
                <a:off x="7405142" y="3474514"/>
                <a:ext cx="734518" cy="2782941"/>
              </a:xfrm>
              <a:prstGeom prst="rect">
                <a:avLst/>
              </a:prstGeom>
              <a:blipFill>
                <a:blip r:embed="rId3"/>
                <a:stretch>
                  <a:fillRect b="-2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3F659D-B130-B31F-FDB8-130F79FE3F8D}"/>
                  </a:ext>
                </a:extLst>
              </p:cNvPr>
              <p:cNvSpPr txBox="1"/>
              <p:nvPr/>
            </p:nvSpPr>
            <p:spPr>
              <a:xfrm>
                <a:off x="4581995" y="4115336"/>
                <a:ext cx="277926" cy="195880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sz="2200" b="0" i="1" smtClean="0">
                                          <a:latin typeface="Cambria Math" panose="02040503050406030204" pitchFamily="18" charset="0"/>
                                        </a:rPr>
                                        <m:t>…</m:t>
                                      </m:r>
                                    </m:e>
                                  </m:mr>
                                </m:m>
                              </m:e>
                            </m:mr>
                            <m:mr>
                              <m:e>
                                <m:m>
                                  <m:mPr>
                                    <m:mcs>
                                      <m:mc>
                                        <m:mcPr>
                                          <m:count m:val="1"/>
                                          <m:mcJc m:val="center"/>
                                        </m:mcPr>
                                      </m:mc>
                                    </m:mcs>
                                    <m:ctrlPr>
                                      <a:rPr lang="en-CN" sz="2200" i="1" smtClean="0">
                                        <a:latin typeface="Cambria Math" panose="02040503050406030204" pitchFamily="18" charset="0"/>
                                      </a:rPr>
                                    </m:ctrlPr>
                                  </m:mPr>
                                  <m:mr>
                                    <m:e>
                                      <m:r>
                                        <a:rPr lang="en-US" altLang="zh-CN" sz="2200" b="0" i="1" smtClean="0">
                                          <a:latin typeface="Cambria Math" panose="02040503050406030204" pitchFamily="18" charset="0"/>
                                        </a:rPr>
                                        <m:t>1</m:t>
                                      </m:r>
                                    </m:e>
                                  </m:mr>
                                  <m:mr>
                                    <m:e>
                                      <m:r>
                                        <a:rPr lang="en-US" sz="2200" b="0" i="1" smtClean="0">
                                          <a:latin typeface="Cambria Math" panose="02040503050406030204" pitchFamily="18" charset="0"/>
                                        </a:rPr>
                                        <m:t>…</m:t>
                                      </m:r>
                                    </m:e>
                                  </m:mr>
                                  <m:mr>
                                    <m:e>
                                      <m:r>
                                        <a:rPr lang="en-US" altLang="zh-CN" sz="2200" b="0" i="1" smtClean="0">
                                          <a:latin typeface="Cambria Math" panose="02040503050406030204" pitchFamily="18" charset="0"/>
                                        </a:rPr>
                                        <m:t>0</m:t>
                                      </m:r>
                                    </m:e>
                                  </m:mr>
                                </m:m>
                              </m:e>
                            </m:mr>
                            <m:mr>
                              <m:e>
                                <m:r>
                                  <a:rPr lang="en-US" sz="2200" b="0" i="1" smtClean="0">
                                    <a:latin typeface="Cambria Math" panose="02040503050406030204" pitchFamily="18" charset="0"/>
                                  </a:rPr>
                                  <m:t>…</m:t>
                                </m:r>
                              </m:e>
                            </m:mr>
                          </m:m>
                        </m:e>
                      </m:d>
                    </m:oMath>
                  </m:oMathPara>
                </a14:m>
                <a:endParaRPr lang="en-CN" sz="2200" dirty="0">
                  <a:latin typeface="+mn-ea"/>
                </a:endParaRPr>
              </a:p>
            </p:txBody>
          </p:sp>
        </mc:Choice>
        <mc:Fallback xmlns="">
          <p:sp>
            <p:nvSpPr>
              <p:cNvPr id="2" name="TextBox 1">
                <a:extLst>
                  <a:ext uri="{FF2B5EF4-FFF2-40B4-BE49-F238E27FC236}">
                    <a16:creationId xmlns:a16="http://schemas.microsoft.com/office/drawing/2014/main" id="{D13F659D-B130-B31F-FDB8-130F79FE3F8D}"/>
                  </a:ext>
                </a:extLst>
              </p:cNvPr>
              <p:cNvSpPr txBox="1">
                <a:spLocks noRot="1" noChangeAspect="1" noMove="1" noResize="1" noEditPoints="1" noAdjustHandles="1" noChangeArrowheads="1" noChangeShapeType="1" noTextEdit="1"/>
              </p:cNvSpPr>
              <p:nvPr/>
            </p:nvSpPr>
            <p:spPr>
              <a:xfrm>
                <a:off x="4581995" y="4115336"/>
                <a:ext cx="277926" cy="1958806"/>
              </a:xfrm>
              <a:prstGeom prst="rect">
                <a:avLst/>
              </a:prstGeom>
              <a:blipFill>
                <a:blip r:embed="rId4"/>
                <a:stretch>
                  <a:fillRect t="-645" r="-43478"/>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191BD528-41AE-691A-4886-7EE77212BDC5}"/>
              </a:ext>
            </a:extLst>
          </p:cNvPr>
          <p:cNvSpPr txBox="1"/>
          <p:nvPr/>
        </p:nvSpPr>
        <p:spPr>
          <a:xfrm>
            <a:off x="5316513" y="4056200"/>
            <a:ext cx="2308484" cy="2246769"/>
          </a:xfrm>
          <a:prstGeom prst="rect">
            <a:avLst/>
          </a:prstGeom>
          <a:noFill/>
        </p:spPr>
        <p:txBody>
          <a:bodyPr wrap="square">
            <a:spAutoFit/>
          </a:bodyPr>
          <a:lstStyle/>
          <a:p>
            <a:pPr algn="l" fontAlgn="base"/>
            <a:r>
              <a:rPr lang="en-US" sz="2000" i="1" dirty="0">
                <a:solidFill>
                  <a:srgbClr val="282828"/>
                </a:solidFill>
                <a:latin typeface="Georgia" panose="02040502050405020303" pitchFamily="18" charset="0"/>
              </a:rPr>
              <a:t>a</a:t>
            </a:r>
            <a:endParaRPr lang="en-US" sz="2000" b="0" i="1" dirty="0">
              <a:solidFill>
                <a:srgbClr val="282828"/>
              </a:solidFill>
              <a:effectLst/>
              <a:latin typeface="Georgia" panose="02040502050405020303" pitchFamily="18" charset="0"/>
            </a:endParaRPr>
          </a:p>
          <a:p>
            <a:pPr algn="l" fontAlgn="base"/>
            <a:r>
              <a:rPr lang="en-US" sz="2000" b="0" i="1" dirty="0" err="1">
                <a:solidFill>
                  <a:srgbClr val="282828"/>
                </a:solidFill>
                <a:effectLst/>
                <a:latin typeface="Georgia" panose="02040502050405020303" pitchFamily="18" charset="0"/>
              </a:rPr>
              <a:t>aaron</a:t>
            </a:r>
            <a:endParaRPr lang="en-US" sz="2000" b="0" i="1" dirty="0">
              <a:solidFill>
                <a:srgbClr val="282828"/>
              </a:solidFill>
              <a:effectLst/>
              <a:latin typeface="Georgia" panose="02040502050405020303" pitchFamily="18" charset="0"/>
            </a:endParaRP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my</a:t>
            </a: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work</a:t>
            </a:r>
          </a:p>
          <a:p>
            <a:pPr algn="l" fontAlgn="base"/>
            <a:r>
              <a:rPr lang="en-US" sz="2000" i="1" dirty="0">
                <a:solidFill>
                  <a:srgbClr val="282828"/>
                </a:solidFill>
                <a:latin typeface="Georgia" panose="02040502050405020303" pitchFamily="18" charset="0"/>
              </a:rPr>
              <a:t>…</a:t>
            </a:r>
            <a:endParaRPr lang="en-US" sz="2000" b="0" i="1" dirty="0">
              <a:solidFill>
                <a:srgbClr val="282828"/>
              </a:solidFill>
              <a:effectLst/>
              <a:latin typeface="Georgia" panose="02040502050405020303" pitchFamily="18" charset="0"/>
            </a:endParaRPr>
          </a:p>
        </p:txBody>
      </p:sp>
    </p:spTree>
    <p:extLst>
      <p:ext uri="{BB962C8B-B14F-4D97-AF65-F5344CB8AC3E}">
        <p14:creationId xmlns:p14="http://schemas.microsoft.com/office/powerpoint/2010/main" val="42464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2" grpId="0"/>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D48BFD-03E4-604E-A383-226284661CA2}"/>
                  </a:ext>
                </a:extLst>
              </p:cNvPr>
              <p:cNvSpPr txBox="1"/>
              <p:nvPr/>
            </p:nvSpPr>
            <p:spPr>
              <a:xfrm>
                <a:off x="660400" y="1213965"/>
                <a:ext cx="4837671" cy="461665"/>
              </a:xfrm>
              <a:prstGeom prst="rect">
                <a:avLst/>
              </a:prstGeom>
              <a:noFill/>
            </p:spPr>
            <p:txBody>
              <a:bodyPr wrap="none" rtlCol="0">
                <a:spAutoFit/>
              </a:bodyPr>
              <a:lstStyle/>
              <a:p>
                <a:r>
                  <a:rPr lang="zh-CN" altLang="en-US" sz="2400" dirty="0"/>
                  <a:t>在</a:t>
                </a:r>
                <a14:m>
                  <m:oMath xmlns:m="http://schemas.openxmlformats.org/officeDocument/2006/math">
                    <m:r>
                      <a:rPr lang="en-US" sz="2400" i="1">
                        <a:latin typeface="Cambria Math" panose="02040503050406030204" pitchFamily="18" charset="0"/>
                      </a:rPr>
                      <m:t>𝑡</m:t>
                    </m:r>
                  </m:oMath>
                </a14:m>
                <a:r>
                  <a:rPr lang="zh-CN" altLang="en-US" sz="2400" dirty="0"/>
                  <a:t>时刻，</a:t>
                </a:r>
                <a:r>
                  <a:rPr lang="en-US" sz="2400" dirty="0"/>
                  <a:t>LSTM</a:t>
                </a:r>
                <a:r>
                  <a:rPr lang="zh-CN" altLang="en-US" sz="2400" dirty="0"/>
                  <a:t>的循环函数可写为</a:t>
                </a:r>
                <a:r>
                  <a:rPr lang="en-CN" sz="2400" dirty="0">
                    <a:effectLst/>
                  </a:rPr>
                  <a:t> </a:t>
                </a:r>
                <a:endParaRPr lang="en-CN" sz="2400" dirty="0">
                  <a:latin typeface="+mn-ea"/>
                </a:endParaRPr>
              </a:p>
            </p:txBody>
          </p:sp>
        </mc:Choice>
        <mc:Fallback xmlns="">
          <p:sp>
            <p:nvSpPr>
              <p:cNvPr id="2" name="TextBox 1">
                <a:extLst>
                  <a:ext uri="{FF2B5EF4-FFF2-40B4-BE49-F238E27FC236}">
                    <a16:creationId xmlns:a16="http://schemas.microsoft.com/office/drawing/2014/main" id="{7AD48BFD-03E4-604E-A383-226284661CA2}"/>
                  </a:ext>
                </a:extLst>
              </p:cNvPr>
              <p:cNvSpPr txBox="1">
                <a:spLocks noRot="1" noChangeAspect="1" noMove="1" noResize="1" noEditPoints="1" noAdjustHandles="1" noChangeArrowheads="1" noChangeShapeType="1" noTextEdit="1"/>
              </p:cNvSpPr>
              <p:nvPr/>
            </p:nvSpPr>
            <p:spPr>
              <a:xfrm>
                <a:off x="660400" y="1213965"/>
                <a:ext cx="4837671" cy="461665"/>
              </a:xfrm>
              <a:prstGeom prst="rect">
                <a:avLst/>
              </a:prstGeom>
              <a:blipFill>
                <a:blip r:embed="rId3"/>
                <a:stretch>
                  <a:fillRect l="-1832" t="-10811" b="-324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8A1C57-1133-E549-B6DC-E070652477A1}"/>
                  </a:ext>
                </a:extLst>
              </p:cNvPr>
              <p:cNvSpPr txBox="1"/>
              <p:nvPr/>
            </p:nvSpPr>
            <p:spPr>
              <a:xfrm>
                <a:off x="6108970" y="2137295"/>
                <a:ext cx="2756717"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𝒉</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𝒐</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r>
                      <a:rPr lang="en-US" sz="2400" b="1" i="1">
                        <a:latin typeface="Cambria Math" panose="02040503050406030204" pitchFamily="18" charset="0"/>
                      </a:rPr>
                      <m:t>𝒕𝒂𝒏𝒉</m:t>
                    </m:r>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oMath>
                </a14:m>
                <a:r>
                  <a:rPr lang="en-CN" sz="2400" b="1" dirty="0">
                    <a:effectLst/>
                  </a:rPr>
                  <a:t> </a:t>
                </a:r>
                <a:endParaRPr lang="en-CN" sz="2400" b="1" dirty="0">
                  <a:latin typeface="+mn-ea"/>
                </a:endParaRPr>
              </a:p>
            </p:txBody>
          </p:sp>
        </mc:Choice>
        <mc:Fallback xmlns="">
          <p:sp>
            <p:nvSpPr>
              <p:cNvPr id="3" name="TextBox 2">
                <a:extLst>
                  <a:ext uri="{FF2B5EF4-FFF2-40B4-BE49-F238E27FC236}">
                    <a16:creationId xmlns:a16="http://schemas.microsoft.com/office/drawing/2014/main" id="{228A1C57-1133-E549-B6DC-E070652477A1}"/>
                  </a:ext>
                </a:extLst>
              </p:cNvPr>
              <p:cNvSpPr txBox="1">
                <a:spLocks noRot="1" noChangeAspect="1" noMove="1" noResize="1" noEditPoints="1" noAdjustHandles="1" noChangeArrowheads="1" noChangeShapeType="1" noTextEdit="1"/>
              </p:cNvSpPr>
              <p:nvPr/>
            </p:nvSpPr>
            <p:spPr>
              <a:xfrm>
                <a:off x="6108970" y="2137295"/>
                <a:ext cx="2756717" cy="461665"/>
              </a:xfrm>
              <a:prstGeom prst="rect">
                <a:avLst/>
              </a:prstGeom>
              <a:blipFill>
                <a:blip r:embed="rId4"/>
                <a:stretch>
                  <a:fillRect l="-459"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DA6039-21CE-EC4C-B9D1-3844A77AB293}"/>
                  </a:ext>
                </a:extLst>
              </p:cNvPr>
              <p:cNvSpPr txBox="1"/>
              <p:nvPr/>
            </p:nvSpPr>
            <p:spPr>
              <a:xfrm>
                <a:off x="6108970" y="2598960"/>
                <a:ext cx="3159519"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𝒇</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𝒊</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acc>
                          <m:accPr>
                            <m:chr m:val="̂"/>
                            <m:ctrlPr>
                              <a:rPr lang="en-CN" sz="2400" b="1" i="1">
                                <a:latin typeface="Cambria Math" panose="02040503050406030204" pitchFamily="18" charset="0"/>
                              </a:rPr>
                            </m:ctrlPr>
                          </m:accPr>
                          <m:e>
                            <m:r>
                              <a:rPr lang="en-US" sz="2400" b="1" i="1">
                                <a:latin typeface="Cambria Math" panose="02040503050406030204" pitchFamily="18" charset="0"/>
                              </a:rPr>
                              <m:t>𝒄</m:t>
                            </m:r>
                          </m:e>
                        </m:acc>
                      </m:e>
                      <m:sub>
                        <m:r>
                          <a:rPr lang="en-US" sz="2400" b="1" i="1">
                            <a:latin typeface="Cambria Math" panose="02040503050406030204" pitchFamily="18" charset="0"/>
                          </a:rPr>
                          <m:t>𝒕</m:t>
                        </m:r>
                      </m:sub>
                    </m:sSub>
                  </m:oMath>
                </a14:m>
                <a:r>
                  <a:rPr lang="en-CN" sz="2400" b="1" dirty="0">
                    <a:effectLst/>
                  </a:rPr>
                  <a:t> </a:t>
                </a:r>
                <a:endParaRPr lang="en-CN" sz="2400" b="1" dirty="0">
                  <a:latin typeface="+mn-ea"/>
                </a:endParaRPr>
              </a:p>
            </p:txBody>
          </p:sp>
        </mc:Choice>
        <mc:Fallback xmlns="">
          <p:sp>
            <p:nvSpPr>
              <p:cNvPr id="6" name="TextBox 5">
                <a:extLst>
                  <a:ext uri="{FF2B5EF4-FFF2-40B4-BE49-F238E27FC236}">
                    <a16:creationId xmlns:a16="http://schemas.microsoft.com/office/drawing/2014/main" id="{63DA6039-21CE-EC4C-B9D1-3844A77AB293}"/>
                  </a:ext>
                </a:extLst>
              </p:cNvPr>
              <p:cNvSpPr txBox="1">
                <a:spLocks noRot="1" noChangeAspect="1" noMove="1" noResize="1" noEditPoints="1" noAdjustHandles="1" noChangeArrowheads="1" noChangeShapeType="1" noTextEdit="1"/>
              </p:cNvSpPr>
              <p:nvPr/>
            </p:nvSpPr>
            <p:spPr>
              <a:xfrm>
                <a:off x="6108970" y="2598960"/>
                <a:ext cx="3159519" cy="461665"/>
              </a:xfrm>
              <a:prstGeom prst="rect">
                <a:avLst/>
              </a:prstGeom>
              <a:blipFill>
                <a:blip r:embed="rId5"/>
                <a:stretch>
                  <a:fillRect t="-2703"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740468-9B31-D14B-A4E9-24102AAB0447}"/>
                  </a:ext>
                </a:extLst>
              </p:cNvPr>
              <p:cNvSpPr txBox="1"/>
              <p:nvPr/>
            </p:nvSpPr>
            <p:spPr>
              <a:xfrm>
                <a:off x="6096000" y="3188962"/>
                <a:ext cx="4578946" cy="461665"/>
              </a:xfrm>
              <a:prstGeom prst="rect">
                <a:avLst/>
              </a:prstGeom>
              <a:noFill/>
            </p:spPr>
            <p:txBody>
              <a:bodyPr wrap="none" rtlCol="0">
                <a:spAutoFit/>
              </a:bodyPr>
              <a:lstStyle/>
              <a:p>
                <a14:m>
                  <m:oMath xmlns:m="http://schemas.openxmlformats.org/officeDocument/2006/math">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𝑡</m:t>
                        </m:r>
                      </m:sub>
                    </m:sSub>
                    <m:r>
                      <a:rPr lang="en-US" sz="2400" i="1">
                        <a:latin typeface="Cambria Math" panose="02040503050406030204" pitchFamily="18" charset="0"/>
                      </a:rPr>
                      <m:t>=</m:t>
                    </m:r>
                    <m:r>
                      <m:rPr>
                        <m:sty m:val="p"/>
                      </m:rPr>
                      <a:rPr lang="en-US" sz="2400">
                        <a:latin typeface="Cambria Math" panose="02040503050406030204" pitchFamily="18" charset="0"/>
                      </a:rPr>
                      <m:t>tanh</m:t>
                    </m:r>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𝑐</m:t>
                        </m:r>
                      </m:sub>
                    </m:sSub>
                    <m:r>
                      <a:rPr lang="en-US" sz="2400" i="1">
                        <a:latin typeface="Cambria Math" panose="02040503050406030204" pitchFamily="18" charset="0"/>
                      </a:rPr>
                      <m:t>)</m:t>
                    </m:r>
                  </m:oMath>
                </a14:m>
                <a:r>
                  <a:rPr lang="en-CN" sz="2400" dirty="0">
                    <a:effectLst/>
                  </a:rPr>
                  <a:t> </a:t>
                </a:r>
                <a:endParaRPr lang="en-CN" sz="2400" dirty="0">
                  <a:latin typeface="+mn-ea"/>
                </a:endParaRPr>
              </a:p>
            </p:txBody>
          </p:sp>
        </mc:Choice>
        <mc:Fallback xmlns="">
          <p:sp>
            <p:nvSpPr>
              <p:cNvPr id="7" name="TextBox 6">
                <a:extLst>
                  <a:ext uri="{FF2B5EF4-FFF2-40B4-BE49-F238E27FC236}">
                    <a16:creationId xmlns:a16="http://schemas.microsoft.com/office/drawing/2014/main" id="{08740468-9B31-D14B-A4E9-24102AAB0447}"/>
                  </a:ext>
                </a:extLst>
              </p:cNvPr>
              <p:cNvSpPr txBox="1">
                <a:spLocks noRot="1" noChangeAspect="1" noMove="1" noResize="1" noEditPoints="1" noAdjustHandles="1" noChangeArrowheads="1" noChangeShapeType="1" noTextEdit="1"/>
              </p:cNvSpPr>
              <p:nvPr/>
            </p:nvSpPr>
            <p:spPr>
              <a:xfrm>
                <a:off x="6096000" y="3188962"/>
                <a:ext cx="4578946" cy="461665"/>
              </a:xfrm>
              <a:prstGeom prst="rect">
                <a:avLst/>
              </a:prstGeom>
              <a:blipFill>
                <a:blip r:embed="rId6"/>
                <a:stretch>
                  <a:fillRect t="-2703" b="-16216"/>
                </a:stretch>
              </a:blipFill>
            </p:spPr>
            <p:txBody>
              <a:bodyPr/>
              <a:lstStyle/>
              <a:p>
                <a:r>
                  <a:rPr lang="en-CN">
                    <a:noFill/>
                  </a:rPr>
                  <a:t> </a:t>
                </a:r>
              </a:p>
            </p:txBody>
          </p:sp>
        </mc:Fallback>
      </mc:AlternateContent>
      <p:pic>
        <p:nvPicPr>
          <p:cNvPr id="13" name="Picture 12">
            <a:extLst>
              <a:ext uri="{FF2B5EF4-FFF2-40B4-BE49-F238E27FC236}">
                <a16:creationId xmlns:a16="http://schemas.microsoft.com/office/drawing/2014/main" id="{11500C66-17B5-AC42-8F2C-DB246D6195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673" y="1906462"/>
            <a:ext cx="2568267" cy="2513547"/>
          </a:xfrm>
          <a:prstGeom prst="rect">
            <a:avLst/>
          </a:prstGeom>
        </p:spPr>
      </p:pic>
      <p:pic>
        <p:nvPicPr>
          <p:cNvPr id="14" name="Picture">
            <a:extLst>
              <a:ext uri="{FF2B5EF4-FFF2-40B4-BE49-F238E27FC236}">
                <a16:creationId xmlns:a16="http://schemas.microsoft.com/office/drawing/2014/main" id="{BDDC586A-EFF4-6E4F-AF0B-FC53C66AF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903" y="2598960"/>
            <a:ext cx="1088769" cy="1301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130FE3-7751-BF43-8EB8-BE5A700F2BF9}"/>
                  </a:ext>
                </a:extLst>
              </p:cNvPr>
              <p:cNvSpPr txBox="1"/>
              <p:nvPr/>
            </p:nvSpPr>
            <p:spPr>
              <a:xfrm>
                <a:off x="760675" y="4823502"/>
                <a:ext cx="10670650" cy="830997"/>
              </a:xfrm>
              <a:prstGeom prst="rect">
                <a:avLst/>
              </a:prstGeom>
              <a:noFill/>
            </p:spPr>
            <p:txBody>
              <a:bodyPr wrap="squar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𝑡</m:t>
                        </m:r>
                      </m:sub>
                    </m:sSub>
                  </m:oMath>
                </a14:m>
                <a:r>
                  <a:rPr lang="zh-CN" altLang="en-US" sz="2400" dirty="0"/>
                  <a:t>为</a:t>
                </a:r>
                <a14:m>
                  <m:oMath xmlns:m="http://schemas.openxmlformats.org/officeDocument/2006/math">
                    <m:r>
                      <a:rPr lang="en-US" sz="2400" i="1">
                        <a:latin typeface="Cambria Math" panose="02040503050406030204" pitchFamily="18" charset="0"/>
                      </a:rPr>
                      <m:t>𝑡</m:t>
                    </m:r>
                  </m:oMath>
                </a14:m>
                <a:r>
                  <a:rPr lang="zh-CN" altLang="en-US" sz="2400" dirty="0"/>
                  <a:t>时刻的单元状态，存储序列的历史信息。三个门控单元分别为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𝑜</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r>
                  <a:rPr lang="zh-CN" altLang="en-US" sz="2400" dirty="0"/>
                  <a:t>，分别称之为输入门、输出门、遗忘门，下面分别解释三种门的工作模式</a:t>
                </a:r>
                <a:r>
                  <a:rPr lang="en-CN" sz="2400" dirty="0">
                    <a:effectLst/>
                  </a:rPr>
                  <a:t> </a:t>
                </a:r>
                <a:r>
                  <a:rPr lang="zh-CN" altLang="en-US" sz="2400" dirty="0">
                    <a:effectLst/>
                  </a:rPr>
                  <a:t>。</a:t>
                </a:r>
                <a:endParaRPr lang="en-CN" sz="2400" dirty="0">
                  <a:latin typeface="+mn-ea"/>
                </a:endParaRPr>
              </a:p>
            </p:txBody>
          </p:sp>
        </mc:Choice>
        <mc:Fallback xmlns="">
          <p:sp>
            <p:nvSpPr>
              <p:cNvPr id="8" name="TextBox 7">
                <a:extLst>
                  <a:ext uri="{FF2B5EF4-FFF2-40B4-BE49-F238E27FC236}">
                    <a16:creationId xmlns:a16="http://schemas.microsoft.com/office/drawing/2014/main" id="{A6130FE3-7751-BF43-8EB8-BE5A700F2BF9}"/>
                  </a:ext>
                </a:extLst>
              </p:cNvPr>
              <p:cNvSpPr txBox="1">
                <a:spLocks noRot="1" noChangeAspect="1" noMove="1" noResize="1" noEditPoints="1" noAdjustHandles="1" noChangeArrowheads="1" noChangeShapeType="1" noTextEdit="1"/>
              </p:cNvSpPr>
              <p:nvPr/>
            </p:nvSpPr>
            <p:spPr>
              <a:xfrm>
                <a:off x="760675" y="4823502"/>
                <a:ext cx="10670650" cy="830997"/>
              </a:xfrm>
              <a:prstGeom prst="rect">
                <a:avLst/>
              </a:prstGeom>
              <a:blipFill>
                <a:blip r:embed="rId9"/>
                <a:stretch>
                  <a:fillRect l="-951" t="-5970" b="-16418"/>
                </a:stretch>
              </a:blipFill>
            </p:spPr>
            <p:txBody>
              <a:bodyPr/>
              <a:lstStyle/>
              <a:p>
                <a:r>
                  <a:rPr lang="en-CN">
                    <a:noFill/>
                  </a:rPr>
                  <a:t> </a:t>
                </a:r>
              </a:p>
            </p:txBody>
          </p:sp>
        </mc:Fallback>
      </mc:AlternateContent>
    </p:spTree>
    <p:extLst>
      <p:ext uri="{BB962C8B-B14F-4D97-AF65-F5344CB8AC3E}">
        <p14:creationId xmlns:p14="http://schemas.microsoft.com/office/powerpoint/2010/main" val="1203063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循环函数之遗忘门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zh-CN" altLang="en-US" sz="2000" dirty="0">
                    <a:solidFill>
                      <a:srgbClr val="FF0000"/>
                    </a:solidFill>
                  </a:rPr>
                  <a:t> 遗忘门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𝑓</m:t>
                        </m:r>
                      </m:e>
                      <m:sub>
                        <m:r>
                          <a:rPr lang="en-US" sz="2000" i="1">
                            <a:solidFill>
                              <a:srgbClr val="FF0000"/>
                            </a:solidFill>
                            <a:latin typeface="Cambria Math" panose="02040503050406030204" pitchFamily="18" charset="0"/>
                          </a:rPr>
                          <m:t>𝑡</m:t>
                        </m:r>
                      </m:sub>
                    </m:sSub>
                  </m:oMath>
                </a14:m>
                <a:r>
                  <a:rPr lang="zh-CN" altLang="en-US" sz="2000" dirty="0"/>
                  <a:t>，该门的作用是对上一个单元状态信息选择性的遗忘。它读取的是上一个单元的隐变量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与此刻的</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oMath>
                </a14:m>
                <a:r>
                  <a:rPr lang="zh-CN" altLang="en-US" sz="2000" dirty="0"/>
                  <a:t>，并输出一个</a:t>
                </a:r>
                <a:r>
                  <a:rPr lang="en-US" sz="2000" dirty="0"/>
                  <a:t>0</a:t>
                </a:r>
                <a:r>
                  <a:rPr lang="zh-CN" altLang="en-US" sz="2000" dirty="0"/>
                  <a:t>到</a:t>
                </a:r>
                <a:r>
                  <a:rPr lang="en-US" sz="2000" dirty="0"/>
                  <a:t>1</a:t>
                </a:r>
                <a:r>
                  <a:rPr lang="zh-CN" altLang="en-US" sz="2000" dirty="0"/>
                  <a:t>之间的数值，具体计算公式如下：</a:t>
                </a:r>
                <a:r>
                  <a:rPr lang="en-CN" sz="2000" dirty="0">
                    <a:effectLst/>
                  </a:rPr>
                  <a:t> </a:t>
                </a: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0648"/>
              </a:xfrm>
              <a:prstGeom prst="rect">
                <a:avLst/>
              </a:prstGeom>
              <a:blipFill>
                <a:blip r:embed="rId3"/>
                <a:stretch>
                  <a:fillRect l="-467" b="-10390"/>
                </a:stretch>
              </a:blipFill>
            </p:spPr>
            <p:txBody>
              <a:bodyPr/>
              <a:lstStyle/>
              <a:p>
                <a:r>
                  <a:rPr lang="en-CN">
                    <a:noFill/>
                  </a:rPr>
                  <a:t> </a:t>
                </a:r>
              </a:p>
            </p:txBody>
          </p:sp>
        </mc:Fallback>
      </mc:AlternateContent>
      <p:pic>
        <p:nvPicPr>
          <p:cNvPr id="11" name="Picture">
            <a:extLst>
              <a:ext uri="{FF2B5EF4-FFF2-40B4-BE49-F238E27FC236}">
                <a16:creationId xmlns:a16="http://schemas.microsoft.com/office/drawing/2014/main" id="{5F8DB33E-A987-E149-A73C-906336E5F49D}"/>
              </a:ext>
            </a:extLst>
          </p:cNvPr>
          <p:cNvPicPr/>
          <p:nvPr/>
        </p:nvPicPr>
        <p:blipFill rotWithShape="1">
          <a:blip r:embed="rId4" cstate="print">
            <a:extLst>
              <a:ext uri="{28A0092B-C50C-407E-A947-70E740481C1C}">
                <a14:useLocalDpi xmlns:a14="http://schemas.microsoft.com/office/drawing/2010/main" val="0"/>
              </a:ext>
            </a:extLst>
          </a:blip>
          <a:srcRect r="50210"/>
          <a:stretch/>
        </p:blipFill>
        <p:spPr bwMode="auto">
          <a:xfrm>
            <a:off x="856034" y="2937455"/>
            <a:ext cx="3560323" cy="204818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B266F4-54F8-DE4D-85AC-31A6F432BC4F}"/>
                  </a:ext>
                </a:extLst>
              </p:cNvPr>
              <p:cNvSpPr txBox="1"/>
              <p:nvPr/>
            </p:nvSpPr>
            <p:spPr>
              <a:xfrm>
                <a:off x="4483654" y="3667268"/>
                <a:ext cx="6099242" cy="588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𝑓</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𝑓</m:t>
                              </m:r>
                            </m:sub>
                          </m:sSub>
                        </m:e>
                      </m:d>
                    </m:oMath>
                  </m:oMathPara>
                </a14:m>
                <a:endParaRPr lang="en-CN" sz="2800" dirty="0"/>
              </a:p>
            </p:txBody>
          </p:sp>
        </mc:Choice>
        <mc:Fallback xmlns="">
          <p:sp>
            <p:nvSpPr>
              <p:cNvPr id="15" name="TextBox 14">
                <a:extLst>
                  <a:ext uri="{FF2B5EF4-FFF2-40B4-BE49-F238E27FC236}">
                    <a16:creationId xmlns:a16="http://schemas.microsoft.com/office/drawing/2014/main" id="{48B266F4-54F8-DE4D-85AC-31A6F432BC4F}"/>
                  </a:ext>
                </a:extLst>
              </p:cNvPr>
              <p:cNvSpPr txBox="1">
                <a:spLocks noRot="1" noChangeAspect="1" noMove="1" noResize="1" noEditPoints="1" noAdjustHandles="1" noChangeArrowheads="1" noChangeShapeType="1" noTextEdit="1"/>
              </p:cNvSpPr>
              <p:nvPr/>
            </p:nvSpPr>
            <p:spPr>
              <a:xfrm>
                <a:off x="4483654" y="3667268"/>
                <a:ext cx="6099242" cy="588559"/>
              </a:xfrm>
              <a:prstGeom prst="rect">
                <a:avLst/>
              </a:prstGeom>
              <a:blipFill>
                <a:blip r:embed="rId5"/>
                <a:stretch>
                  <a:fillRect b="-10417"/>
                </a:stretch>
              </a:blipFill>
            </p:spPr>
            <p:txBody>
              <a:bodyPr/>
              <a:lstStyle/>
              <a:p>
                <a:r>
                  <a:rPr lang="en-CN">
                    <a:noFill/>
                  </a:rPr>
                  <a:t> </a:t>
                </a:r>
              </a:p>
            </p:txBody>
          </p:sp>
        </mc:Fallback>
      </mc:AlternateContent>
    </p:spTree>
    <p:extLst>
      <p:ext uri="{BB962C8B-B14F-4D97-AF65-F5344CB8AC3E}">
        <p14:creationId xmlns:p14="http://schemas.microsoft.com/office/powerpoint/2010/main" val="8629205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循环函数之输入门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890"/>
              </a:xfrm>
              <a:prstGeom prst="rect">
                <a:avLst/>
              </a:prstGeom>
              <a:noFill/>
            </p:spPr>
            <p:txBody>
              <a:bodyPr wrap="square" rtlCol="0">
                <a:spAutoFit/>
              </a:bodyPr>
              <a:lstStyle/>
              <a:p>
                <a:pPr>
                  <a:lnSpc>
                    <a:spcPct val="150000"/>
                  </a:lnSpc>
                </a:pPr>
                <a:r>
                  <a:rPr lang="zh-CN" altLang="en-US" sz="2000" dirty="0">
                    <a:solidFill>
                      <a:srgbClr val="FF0000"/>
                    </a:solidFill>
                  </a:rPr>
                  <a:t>输入门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𝑖</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，该门的作用是决定当前时刻单元的隐变量需要更新的信息量，它将与遗忘门共同作用决定什么信息需要丢弃，什么新的信息需要保留，从而决定当前单元状态</a:t>
                </a:r>
                <a14:m>
                  <m:oMath xmlns:m="http://schemas.openxmlformats.org/officeDocument/2006/math">
                    <m:sSub>
                      <m:sSubPr>
                        <m:ctrlPr>
                          <a:rPr lang="en-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的信息量，具体计算公式如下 ：</a:t>
                </a: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890"/>
              </a:xfrm>
              <a:prstGeom prst="rect">
                <a:avLst/>
              </a:prstGeom>
              <a:blipFill>
                <a:blip r:embed="rId3"/>
                <a:stretch>
                  <a:fillRect l="-467" r="-233" b="-6140"/>
                </a:stretch>
              </a:blipFill>
            </p:spPr>
            <p:txBody>
              <a:bodyPr/>
              <a:lstStyle/>
              <a:p>
                <a:r>
                  <a:rPr lang="en-CN">
                    <a:noFill/>
                  </a:rPr>
                  <a:t> </a:t>
                </a:r>
              </a:p>
            </p:txBody>
          </p:sp>
        </mc:Fallback>
      </mc:AlternateContent>
      <p:pic>
        <p:nvPicPr>
          <p:cNvPr id="9" name="Picture">
            <a:extLst>
              <a:ext uri="{FF2B5EF4-FFF2-40B4-BE49-F238E27FC236}">
                <a16:creationId xmlns:a16="http://schemas.microsoft.com/office/drawing/2014/main" id="{69525D5C-6F3C-0A48-9CA3-605ACD81A9B2}"/>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38693" y="2622936"/>
            <a:ext cx="3901798" cy="267722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378CD9-88B5-8849-8FD2-E5F3E9E5AAF5}"/>
                  </a:ext>
                </a:extLst>
              </p:cNvPr>
              <p:cNvSpPr txBox="1"/>
              <p:nvPr/>
            </p:nvSpPr>
            <p:spPr>
              <a:xfrm>
                <a:off x="5154065" y="3429000"/>
                <a:ext cx="60992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200" i="1" smtClean="0">
                              <a:solidFill>
                                <a:srgbClr val="836967"/>
                              </a:solidFill>
                              <a:latin typeface="Cambria Math" panose="02040503050406030204" pitchFamily="18" charset="0"/>
                            </a:rPr>
                          </m:ctrlPr>
                        </m:sSubPr>
                        <m:e>
                          <m:r>
                            <a:rPr lang="en-CN" sz="3200" i="1">
                              <a:latin typeface="Cambria Math" panose="02040503050406030204" pitchFamily="18" charset="0"/>
                            </a:rPr>
                            <m:t>𝑖</m:t>
                          </m:r>
                        </m:e>
                        <m:sub>
                          <m:r>
                            <a:rPr lang="en-CN" sz="3200" i="1">
                              <a:latin typeface="Cambria Math" panose="02040503050406030204" pitchFamily="18" charset="0"/>
                            </a:rPr>
                            <m:t>𝑡</m:t>
                          </m:r>
                        </m:sub>
                      </m:sSub>
                      <m:r>
                        <a:rPr lang="en-CN" sz="3200" i="0">
                          <a:latin typeface="Cambria Math" panose="02040503050406030204" pitchFamily="18" charset="0"/>
                        </a:rPr>
                        <m:t>=</m:t>
                      </m:r>
                      <m:r>
                        <a:rPr lang="en-CN" sz="3200" i="1">
                          <a:latin typeface="Cambria Math" panose="02040503050406030204" pitchFamily="18" charset="0"/>
                        </a:rPr>
                        <m:t>𝜎</m:t>
                      </m:r>
                      <m:d>
                        <m:dPr>
                          <m:ctrlPr>
                            <a:rPr lang="en-CN" sz="3200" i="1">
                              <a:latin typeface="Cambria Math" panose="02040503050406030204" pitchFamily="18" charset="0"/>
                            </a:rPr>
                          </m:ctrlPr>
                        </m:dPr>
                        <m:e>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𝑥𝑖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𝑥</m:t>
                              </m:r>
                            </m:e>
                            <m:sub>
                              <m:r>
                                <a:rPr lang="en-CN" sz="3200" i="1">
                                  <a:latin typeface="Cambria Math" panose="02040503050406030204" pitchFamily="18" charset="0"/>
                                </a:rPr>
                                <m:t>𝑡</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h𝑖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h</m:t>
                              </m:r>
                            </m:e>
                            <m:sub>
                              <m:r>
                                <a:rPr lang="en-CN" sz="3200" i="1">
                                  <a:latin typeface="Cambria Math" panose="02040503050406030204" pitchFamily="18" charset="0"/>
                                </a:rPr>
                                <m:t>𝑡</m:t>
                              </m:r>
                              <m:r>
                                <a:rPr lang="en-CN" sz="3200" i="0">
                                  <a:latin typeface="Cambria Math" panose="02040503050406030204" pitchFamily="18" charset="0"/>
                                </a:rPr>
                                <m:t>−1</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𝑏</m:t>
                              </m:r>
                            </m:e>
                            <m:sub>
                              <m:r>
                                <a:rPr lang="en-CN" sz="3200" i="1">
                                  <a:latin typeface="Cambria Math" panose="02040503050406030204" pitchFamily="18" charset="0"/>
                                </a:rPr>
                                <m:t>𝑖</m:t>
                              </m:r>
                            </m:sub>
                          </m:sSub>
                        </m:e>
                      </m:d>
                    </m:oMath>
                  </m:oMathPara>
                </a14:m>
                <a:endParaRPr lang="en-CN" sz="3200" dirty="0"/>
              </a:p>
            </p:txBody>
          </p:sp>
        </mc:Choice>
        <mc:Fallback xmlns="">
          <p:sp>
            <p:nvSpPr>
              <p:cNvPr id="12" name="TextBox 11">
                <a:extLst>
                  <a:ext uri="{FF2B5EF4-FFF2-40B4-BE49-F238E27FC236}">
                    <a16:creationId xmlns:a16="http://schemas.microsoft.com/office/drawing/2014/main" id="{4C378CD9-88B5-8849-8FD2-E5F3E9E5AAF5}"/>
                  </a:ext>
                </a:extLst>
              </p:cNvPr>
              <p:cNvSpPr txBox="1">
                <a:spLocks noRot="1" noChangeAspect="1" noMove="1" noResize="1" noEditPoints="1" noAdjustHandles="1" noChangeArrowheads="1" noChangeShapeType="1" noTextEdit="1"/>
              </p:cNvSpPr>
              <p:nvPr/>
            </p:nvSpPr>
            <p:spPr>
              <a:xfrm>
                <a:off x="5154065" y="3429000"/>
                <a:ext cx="6099242" cy="584775"/>
              </a:xfrm>
              <a:prstGeom prst="rect">
                <a:avLst/>
              </a:prstGeom>
              <a:blipFill>
                <a:blip r:embed="rId5"/>
                <a:stretch>
                  <a:fillRect b="-10870"/>
                </a:stretch>
              </a:blipFill>
            </p:spPr>
            <p:txBody>
              <a:bodyPr/>
              <a:lstStyle/>
              <a:p>
                <a:r>
                  <a:rPr lang="en-CN">
                    <a:noFill/>
                  </a:rPr>
                  <a:t> </a:t>
                </a:r>
              </a:p>
            </p:txBody>
          </p:sp>
        </mc:Fallback>
      </mc:AlternateContent>
    </p:spTree>
    <p:extLst>
      <p:ext uri="{BB962C8B-B14F-4D97-AF65-F5344CB8AC3E}">
        <p14:creationId xmlns:p14="http://schemas.microsoft.com/office/powerpoint/2010/main" val="3564113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循环函数之遗忘门</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1225"/>
              </a:xfrm>
              <a:prstGeom prst="rect">
                <a:avLst/>
              </a:prstGeom>
              <a:noFill/>
            </p:spPr>
            <p:txBody>
              <a:bodyPr wrap="square" rtlCol="0">
                <a:spAutoFit/>
              </a:bodyPr>
              <a:lstStyle/>
              <a:p>
                <a:pPr>
                  <a:lnSpc>
                    <a:spcPct val="150000"/>
                  </a:lnSpc>
                </a:pPr>
                <a:r>
                  <a:rPr lang="zh-CN" altLang="en-US" sz="2000" dirty="0">
                    <a:solidFill>
                      <a:srgbClr val="FF0000"/>
                    </a:solidFill>
                  </a:rPr>
                  <a:t>输出门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𝑜</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 其目的是从记忆单元</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𝑐</m:t>
                        </m:r>
                      </m:e>
                      <m:sub>
                        <m:r>
                          <a:rPr lang="en-US" altLang="zh-CN" sz="2000" b="0" i="1" dirty="0" smtClean="0">
                            <a:latin typeface="Cambria Math" panose="02040503050406030204" pitchFamily="18" charset="0"/>
                          </a:rPr>
                          <m:t>𝑡</m:t>
                        </m:r>
                      </m:sub>
                    </m:sSub>
                  </m:oMath>
                </a14:m>
                <a:r>
                  <a:rPr lang="zh-CN" altLang="en-US" sz="2000" dirty="0"/>
                  <a:t>产生隐层单元</a:t>
                </a:r>
                <a14:m>
                  <m:oMath xmlns:m="http://schemas.openxmlformats.org/officeDocument/2006/math">
                    <m:sSub>
                      <m:sSubPr>
                        <m:ctrlPr>
                          <a:rPr lang="en-CN" sz="2000" i="1">
                            <a:latin typeface="Cambria Math" panose="02040503050406030204" pitchFamily="18" charset="0"/>
                          </a:rPr>
                        </m:ctrlPr>
                      </m:sSubPr>
                      <m:e>
                        <m:r>
                          <a:rPr lang="en-US" altLang="zh-CN"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 </m:t>
                    </m:r>
                  </m:oMath>
                </a14:m>
                <a:r>
                  <a:rPr lang="zh-CN" altLang="en-US" sz="2000" dirty="0"/>
                  <a:t>，具体公式如下图所示：</a:t>
                </a:r>
              </a:p>
              <a:p>
                <a:pPr>
                  <a:lnSpc>
                    <a:spcPct val="150000"/>
                  </a:lnSpc>
                </a:pPr>
                <a:endParaRPr lang="en-CN" sz="2000" dirty="0">
                  <a:latin typeface="+mn-ea"/>
                </a:endParaRP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1225"/>
              </a:xfrm>
              <a:prstGeom prst="rect">
                <a:avLst/>
              </a:prstGeom>
              <a:blipFill>
                <a:blip r:embed="rId3"/>
                <a:stretch>
                  <a:fillRect l="-467"/>
                </a:stretch>
              </a:blipFill>
            </p:spPr>
            <p:txBody>
              <a:bodyPr/>
              <a:lstStyle/>
              <a:p>
                <a:r>
                  <a:rPr lang="en-CN">
                    <a:noFill/>
                  </a:rPr>
                  <a:t> </a:t>
                </a:r>
              </a:p>
            </p:txBody>
          </p:sp>
        </mc:Fallback>
      </mc:AlternateContent>
      <p:pic>
        <p:nvPicPr>
          <p:cNvPr id="6" name="Picture">
            <a:extLst>
              <a:ext uri="{FF2B5EF4-FFF2-40B4-BE49-F238E27FC236}">
                <a16:creationId xmlns:a16="http://schemas.microsoft.com/office/drawing/2014/main" id="{F8EEE3BF-06B9-A441-A1AB-6661A42B918B}"/>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16961" y="2804536"/>
            <a:ext cx="3923530" cy="2418477"/>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4864DE-241F-4F45-B130-2A8F7E433B88}"/>
                  </a:ext>
                </a:extLst>
              </p:cNvPr>
              <p:cNvSpPr txBox="1"/>
              <p:nvPr/>
            </p:nvSpPr>
            <p:spPr>
              <a:xfrm>
                <a:off x="5175797" y="3644442"/>
                <a:ext cx="609924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𝑜</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𝑜</m:t>
                              </m:r>
                            </m:sub>
                          </m:sSub>
                        </m:e>
                      </m:d>
                    </m:oMath>
                  </m:oMathPara>
                </a14:m>
                <a:endParaRPr lang="en-CN" sz="2800" dirty="0"/>
              </a:p>
            </p:txBody>
          </p:sp>
        </mc:Choice>
        <mc:Fallback xmlns="">
          <p:sp>
            <p:nvSpPr>
              <p:cNvPr id="8" name="TextBox 7">
                <a:extLst>
                  <a:ext uri="{FF2B5EF4-FFF2-40B4-BE49-F238E27FC236}">
                    <a16:creationId xmlns:a16="http://schemas.microsoft.com/office/drawing/2014/main" id="{194864DE-241F-4F45-B130-2A8F7E433B88}"/>
                  </a:ext>
                </a:extLst>
              </p:cNvPr>
              <p:cNvSpPr txBox="1">
                <a:spLocks noRot="1" noChangeAspect="1" noMove="1" noResize="1" noEditPoints="1" noAdjustHandles="1" noChangeArrowheads="1" noChangeShapeType="1" noTextEdit="1"/>
              </p:cNvSpPr>
              <p:nvPr/>
            </p:nvSpPr>
            <p:spPr>
              <a:xfrm>
                <a:off x="5175797" y="3644442"/>
                <a:ext cx="6099242" cy="523220"/>
              </a:xfrm>
              <a:prstGeom prst="rect">
                <a:avLst/>
              </a:prstGeom>
              <a:blipFill>
                <a:blip r:embed="rId5"/>
                <a:stretch>
                  <a:fillRect b="-4762"/>
                </a:stretch>
              </a:blipFill>
            </p:spPr>
            <p:txBody>
              <a:bodyPr/>
              <a:lstStyle/>
              <a:p>
                <a:r>
                  <a:rPr lang="en-CN">
                    <a:noFill/>
                  </a:rPr>
                  <a:t> </a:t>
                </a:r>
              </a:p>
            </p:txBody>
          </p:sp>
        </mc:Fallback>
      </mc:AlternateContent>
    </p:spTree>
    <p:extLst>
      <p:ext uri="{BB962C8B-B14F-4D97-AF65-F5344CB8AC3E}">
        <p14:creationId xmlns:p14="http://schemas.microsoft.com/office/powerpoint/2010/main" val="1858594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总结特点</a:t>
            </a:r>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en-US" altLang="zh-CN" sz="2000" b="1" dirty="0"/>
              <a:t>LSTM</a:t>
            </a:r>
            <a:r>
              <a:rPr lang="zh-CN" altLang="en-US" sz="2000" b="1" dirty="0"/>
              <a:t>通过这种复杂的循环函数在每个时间步上对当前的输入和记忆的历史信息进行重新的组合，可缓解梯度爆炸和梯度消失的问题，</a:t>
            </a:r>
            <a:r>
              <a:rPr lang="en-US" altLang="zh-CN" sz="2000" b="1" dirty="0"/>
              <a:t>LSTM</a:t>
            </a:r>
            <a:r>
              <a:rPr lang="zh-CN" altLang="en-US" sz="2000" b="1" dirty="0"/>
              <a:t>的特点可总结为如下几点</a:t>
            </a:r>
            <a:r>
              <a:rPr lang="en-US" altLang="zh-CN" sz="2000" b="1" dirty="0"/>
              <a:t>: </a:t>
            </a:r>
            <a:endParaRPr lang="en-CN" sz="2000" b="1" dirty="0">
              <a:latin typeface="+mn-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DB11DE9-FFA7-AC4B-8FD2-E7C68D93A6FD}"/>
                  </a:ext>
                </a:extLst>
              </p:cNvPr>
              <p:cNvSpPr txBox="1"/>
              <p:nvPr/>
            </p:nvSpPr>
            <p:spPr>
              <a:xfrm>
                <a:off x="1244395" y="2090948"/>
                <a:ext cx="10041041" cy="4372415"/>
              </a:xfrm>
              <a:prstGeom prst="rect">
                <a:avLst/>
              </a:prstGeom>
              <a:noFill/>
            </p:spPr>
            <p:txBody>
              <a:bodyPr wrap="square" rtlCol="0">
                <a:spAutoFit/>
              </a:bodyPr>
              <a:lstStyle/>
              <a:p>
                <a:pPr marL="285750" lvl="0" indent="-285750">
                  <a:lnSpc>
                    <a:spcPts val="2800"/>
                  </a:lnSpc>
                  <a:buFont typeface="Arial" panose="020B0604020202020204" pitchFamily="34" charset="0"/>
                  <a:buChar char="•"/>
                </a:pPr>
                <a:r>
                  <a:rPr lang="zh-CN" altLang="en-US" sz="2000" dirty="0"/>
                  <a:t>通过增加循环函数的复杂程度，引入</a:t>
                </a:r>
                <a:r>
                  <a:rPr lang="zh-CN" altLang="en-US" sz="2000" dirty="0">
                    <a:solidFill>
                      <a:srgbClr val="C00000"/>
                    </a:solidFill>
                  </a:rPr>
                  <a:t>门控单元</a:t>
                </a:r>
                <a:r>
                  <a:rPr lang="zh-CN" altLang="en-US" sz="2000" dirty="0"/>
                  <a:t>，使得在网络在梯度回传的过程中经历了</a:t>
                </a:r>
                <a:r>
                  <a:rPr lang="zh-CN" altLang="en-US" sz="2000" dirty="0">
                    <a:solidFill>
                      <a:srgbClr val="C00000"/>
                    </a:solidFill>
                  </a:rPr>
                  <a:t>更多的较小的激活函数</a:t>
                </a:r>
                <a:r>
                  <a:rPr lang="zh-CN" altLang="en-US" sz="2000" dirty="0"/>
                  <a:t>，从而降低了梯度爆炸发生的可能性。</a:t>
                </a:r>
                <a:endParaRPr lang="en-CN" sz="2000" dirty="0"/>
              </a:p>
              <a:p>
                <a:pPr marL="285750" lvl="0" indent="-285750" algn="just">
                  <a:lnSpc>
                    <a:spcPts val="2800"/>
                  </a:lnSpc>
                  <a:buFont typeface="Arial" panose="020B0604020202020204" pitchFamily="34" charset="0"/>
                  <a:buChar char="•"/>
                </a:pPr>
                <a:r>
                  <a:rPr lang="zh-CN" altLang="en-US" sz="2000" dirty="0"/>
                  <a:t>通过遗忘门的使用减小梯度消失的可能性。遗忘门中的偏置项</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𝑓</m:t>
                        </m:r>
                      </m:sub>
                    </m:sSub>
                  </m:oMath>
                </a14:m>
                <a:r>
                  <a:rPr lang="zh-CN" altLang="en-US" sz="2000" dirty="0"/>
                  <a:t>在初始化时设定为一个较大的值，从而使得</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sub>
                    </m:sSub>
                  </m:oMath>
                </a14:m>
                <a:r>
                  <a:rPr lang="zh-CN" altLang="en-US" sz="2000" dirty="0"/>
                  <a:t>接近于</a:t>
                </a:r>
                <a:r>
                  <a:rPr lang="en-US" sz="2000" dirty="0"/>
                  <a:t>1</a:t>
                </a:r>
                <a:r>
                  <a:rPr lang="zh-CN" altLang="en-US" sz="2000" dirty="0"/>
                  <a:t>， 即这一时刻的单元状态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与上一时刻尽可能接近</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。因此在训练时，即使其他的路径依然面临梯度消失的风险，</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上的梯度能够通过遗忘门的引入一直回传不易消失。</a:t>
                </a:r>
                <a:endParaRPr lang="en-US" altLang="zh-CN" sz="2000" dirty="0"/>
              </a:p>
              <a:p>
                <a:pPr marL="285750" lvl="0" indent="-285750">
                  <a:lnSpc>
                    <a:spcPts val="2800"/>
                  </a:lnSpc>
                  <a:buFont typeface="Arial" panose="020B0604020202020204" pitchFamily="34" charset="0"/>
                  <a:buChar char="•"/>
                </a:pPr>
                <a:r>
                  <a:rPr lang="zh-CN" altLang="en-US" sz="2000" dirty="0"/>
                  <a:t>缓解梯度消失和梯度爆炸并不是设计</a:t>
                </a:r>
                <a:r>
                  <a:rPr lang="en-US" sz="2000" dirty="0"/>
                  <a:t>LSTM</a:t>
                </a:r>
                <a:r>
                  <a:rPr lang="zh-CN" altLang="en-US" sz="2000" dirty="0"/>
                  <a:t>的初衷，</a:t>
                </a:r>
                <a:r>
                  <a:rPr lang="zh-CN" altLang="en-US" sz="2000" dirty="0">
                    <a:solidFill>
                      <a:srgbClr val="C00000"/>
                    </a:solidFill>
                  </a:rPr>
                  <a:t>通过引入门控单元更好的改善</a:t>
                </a:r>
                <a:r>
                  <a:rPr lang="en-US" sz="2000" dirty="0">
                    <a:solidFill>
                      <a:srgbClr val="C00000"/>
                    </a:solidFill>
                  </a:rPr>
                  <a:t>RNN</a:t>
                </a:r>
                <a:r>
                  <a:rPr lang="zh-CN" altLang="en-US" sz="2000" dirty="0">
                    <a:solidFill>
                      <a:srgbClr val="C00000"/>
                    </a:solidFill>
                  </a:rPr>
                  <a:t>的模型结构，能够使得模型自由的选择信息的传递</a:t>
                </a:r>
                <a:r>
                  <a:rPr lang="zh-CN" altLang="en-US" sz="2000" dirty="0"/>
                  <a:t>，是</a:t>
                </a:r>
                <a:r>
                  <a:rPr lang="en-US" sz="2000" dirty="0"/>
                  <a:t>LSTM</a:t>
                </a:r>
                <a:r>
                  <a:rPr lang="zh-CN" altLang="en-US" sz="2000" dirty="0"/>
                  <a:t>能够广泛应用和受到喜爱的重要原因。</a:t>
                </a:r>
                <a:endParaRPr lang="en-CN" sz="2000" dirty="0"/>
              </a:p>
              <a:p>
                <a:pPr marL="285750" lvl="0" indent="-285750">
                  <a:lnSpc>
                    <a:spcPts val="2800"/>
                  </a:lnSpc>
                  <a:buFont typeface="Arial" panose="020B0604020202020204" pitchFamily="34" charset="0"/>
                  <a:buChar char="•"/>
                </a:pPr>
                <a:r>
                  <a:rPr lang="zh-CN" altLang="en-US" sz="2000" dirty="0"/>
                  <a:t>研究者通过在</a:t>
                </a:r>
                <a:r>
                  <a:rPr lang="en-US" altLang="zh-CN" sz="2000" dirty="0"/>
                  <a:t>RNN</a:t>
                </a:r>
                <a:r>
                  <a:rPr lang="zh-CN" altLang="en-US" sz="2000" dirty="0"/>
                  <a:t>和</a:t>
                </a:r>
                <a:r>
                  <a:rPr lang="en-US" sz="2000" dirty="0"/>
                  <a:t>LSTM</a:t>
                </a:r>
                <a:r>
                  <a:rPr lang="zh-CN" altLang="en-US" sz="2000" dirty="0"/>
                  <a:t>的网络架构上进行改进，</a:t>
                </a:r>
                <a:r>
                  <a:rPr lang="zh-CN" altLang="en-US" sz="2000" dirty="0">
                    <a:solidFill>
                      <a:srgbClr val="C00000"/>
                    </a:solidFill>
                  </a:rPr>
                  <a:t>开发了多种</a:t>
                </a:r>
                <a:r>
                  <a:rPr lang="en-US" altLang="zh-CN" sz="2000" dirty="0">
                    <a:solidFill>
                      <a:srgbClr val="C00000"/>
                    </a:solidFill>
                  </a:rPr>
                  <a:t>RNN</a:t>
                </a:r>
                <a:r>
                  <a:rPr lang="zh-CN" altLang="en-US" sz="2000" dirty="0">
                    <a:solidFill>
                      <a:srgbClr val="C00000"/>
                    </a:solidFill>
                  </a:rPr>
                  <a:t>和</a:t>
                </a:r>
                <a:r>
                  <a:rPr lang="en-US" sz="2000" dirty="0">
                    <a:solidFill>
                      <a:srgbClr val="C00000"/>
                    </a:solidFill>
                  </a:rPr>
                  <a:t>LSTM</a:t>
                </a:r>
                <a:r>
                  <a:rPr lang="zh-CN" altLang="en-US" sz="2000" dirty="0">
                    <a:solidFill>
                      <a:srgbClr val="C00000"/>
                    </a:solidFill>
                  </a:rPr>
                  <a:t>的流行变体结构</a:t>
                </a:r>
                <a:r>
                  <a:rPr lang="zh-CN" altLang="en-US" sz="2000" dirty="0"/>
                  <a:t>，下面我们将介绍几种经典的流行架构。</a:t>
                </a:r>
                <a:endParaRPr lang="en-CN" sz="2000" dirty="0"/>
              </a:p>
              <a:p>
                <a:pPr marL="285750" indent="-285750" algn="l">
                  <a:lnSpc>
                    <a:spcPts val="2800"/>
                  </a:lnSpc>
                  <a:buFont typeface="Arial" panose="020B0604020202020204" pitchFamily="34" charset="0"/>
                  <a:buChar char="•"/>
                </a:pPr>
                <a:endParaRPr lang="en-CN" sz="2000" dirty="0">
                  <a:latin typeface="+mn-ea"/>
                </a:endParaRPr>
              </a:p>
            </p:txBody>
          </p:sp>
        </mc:Choice>
        <mc:Fallback xmlns="">
          <p:sp>
            <p:nvSpPr>
              <p:cNvPr id="2" name="TextBox 1">
                <a:extLst>
                  <a:ext uri="{FF2B5EF4-FFF2-40B4-BE49-F238E27FC236}">
                    <a16:creationId xmlns:a16="http://schemas.microsoft.com/office/drawing/2014/main" id="{8DB11DE9-FFA7-AC4B-8FD2-E7C68D93A6FD}"/>
                  </a:ext>
                </a:extLst>
              </p:cNvPr>
              <p:cNvSpPr txBox="1">
                <a:spLocks noRot="1" noChangeAspect="1" noMove="1" noResize="1" noEditPoints="1" noAdjustHandles="1" noChangeArrowheads="1" noChangeShapeType="1" noTextEdit="1"/>
              </p:cNvSpPr>
              <p:nvPr/>
            </p:nvSpPr>
            <p:spPr>
              <a:xfrm>
                <a:off x="1244395" y="2090948"/>
                <a:ext cx="10041041" cy="4372415"/>
              </a:xfrm>
              <a:prstGeom prst="rect">
                <a:avLst/>
              </a:prstGeom>
              <a:blipFill>
                <a:blip r:embed="rId3"/>
                <a:stretch>
                  <a:fillRect l="-379" r="-631"/>
                </a:stretch>
              </a:blipFill>
            </p:spPr>
            <p:txBody>
              <a:bodyPr/>
              <a:lstStyle/>
              <a:p>
                <a:r>
                  <a:rPr lang="en-CN">
                    <a:noFill/>
                  </a:rPr>
                  <a:t> </a:t>
                </a:r>
              </a:p>
            </p:txBody>
          </p:sp>
        </mc:Fallback>
      </mc:AlternateContent>
    </p:spTree>
    <p:extLst>
      <p:ext uri="{BB962C8B-B14F-4D97-AF65-F5344CB8AC3E}">
        <p14:creationId xmlns:p14="http://schemas.microsoft.com/office/powerpoint/2010/main" val="2235089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–Peephole</a:t>
            </a:r>
            <a:r>
              <a:rPr lang="zh-CN" altLang="en-US" dirty="0"/>
              <a:t>连接</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en-US" altLang="zh-CN" sz="2000" dirty="0"/>
                  <a:t>Gers &amp; </a:t>
                </a:r>
                <a:r>
                  <a:rPr lang="en-US" altLang="zh-CN" sz="2000" dirty="0" err="1"/>
                  <a:t>Schmidhuber</a:t>
                </a:r>
                <a:r>
                  <a:rPr lang="en-US" altLang="zh-CN" sz="2000" dirty="0"/>
                  <a:t> (2000) </a:t>
                </a:r>
                <a:r>
                  <a:rPr lang="zh-CN" altLang="en-US" sz="2000" dirty="0"/>
                  <a:t>提出了增加 “</a:t>
                </a:r>
                <a:r>
                  <a:rPr lang="en-US" altLang="zh-CN" sz="2000" dirty="0"/>
                  <a:t>peephole connections</a:t>
                </a:r>
                <a:r>
                  <a:rPr lang="zh-CN" altLang="en-US" sz="2000" dirty="0"/>
                  <a:t> （ 窥视孔连接）</a:t>
                </a:r>
                <a:r>
                  <a:rPr lang="en-US" altLang="zh-CN" sz="2000" dirty="0"/>
                  <a:t>”</a:t>
                </a:r>
                <a:r>
                  <a:rPr lang="zh-CN" altLang="en-US" sz="2000" dirty="0"/>
                  <a:t>在</a:t>
                </a:r>
                <a:r>
                  <a:rPr lang="en-US" altLang="zh-CN" sz="2000" dirty="0"/>
                  <a:t>LSTM</a:t>
                </a:r>
                <a:r>
                  <a:rPr lang="zh-CN" altLang="en-US" sz="2000" dirty="0"/>
                  <a:t>中，具体来讲，通过</a:t>
                </a:r>
                <a:r>
                  <a:rPr lang="en-US" altLang="zh-CN" sz="2000" dirty="0"/>
                  <a:t>peephole connections</a:t>
                </a:r>
                <a:r>
                  <a:rPr lang="zh-CN" altLang="en-US" sz="2000" dirty="0"/>
                  <a:t>使得隐状态不但受到</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oMath>
                </a14:m>
                <a:r>
                  <a:rPr lang="zh-CN" altLang="en-US" sz="2000" dirty="0"/>
                  <a:t>的影响，也会受单元状态</a:t>
                </a:r>
                <a14:m>
                  <m:oMath xmlns:m="http://schemas.openxmlformats.org/officeDocument/2006/math">
                    <m:sSub>
                      <m:sSubPr>
                        <m:ctrlPr>
                          <a:rPr lang="en-CN"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𝑐</m:t>
                        </m:r>
                      </m:e>
                      <m:sub>
                        <m:r>
                          <a:rPr lang="en-US" i="1">
                            <a:solidFill>
                              <a:srgbClr val="FF0000"/>
                            </a:solidFill>
                            <a:latin typeface="Cambria Math" panose="02040503050406030204" pitchFamily="18" charset="0"/>
                          </a:rPr>
                          <m:t>𝑡</m:t>
                        </m:r>
                      </m:sub>
                    </m:sSub>
                  </m:oMath>
                </a14:m>
                <a:r>
                  <a:rPr lang="zh-CN" altLang="en-US" sz="2000" dirty="0"/>
                  <a:t>的影响。在实际应用中，可以根据需求选择加入适当位置的</a:t>
                </a:r>
                <a:r>
                  <a:rPr lang="en-US" altLang="zh-CN" sz="2000" dirty="0"/>
                  <a:t>connections.</a:t>
                </a:r>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r="-233" b="-6140"/>
                </a:stretch>
              </a:blipFill>
            </p:spPr>
            <p:txBody>
              <a:bodyPr/>
              <a:lstStyle/>
              <a:p>
                <a:r>
                  <a:rPr lang="en-CN">
                    <a:noFill/>
                  </a:rPr>
                  <a:t> </a:t>
                </a:r>
              </a:p>
            </p:txBody>
          </p:sp>
        </mc:Fallback>
      </mc:AlternateContent>
      <p:pic>
        <p:nvPicPr>
          <p:cNvPr id="6" name="Picture">
            <a:extLst>
              <a:ext uri="{FF2B5EF4-FFF2-40B4-BE49-F238E27FC236}">
                <a16:creationId xmlns:a16="http://schemas.microsoft.com/office/drawing/2014/main" id="{40E2C892-56C2-804B-8D99-A3A7AF25111C}"/>
              </a:ext>
            </a:extLst>
          </p:cNvPr>
          <p:cNvPicPr/>
          <p:nvPr/>
        </p:nvPicPr>
        <p:blipFill rotWithShape="1">
          <a:blip r:embed="rId4">
            <a:extLst>
              <a:ext uri="{28A0092B-C50C-407E-A947-70E740481C1C}">
                <a14:useLocalDpi xmlns:a14="http://schemas.microsoft.com/office/drawing/2010/main" val="0"/>
              </a:ext>
            </a:extLst>
          </a:blip>
          <a:srcRect r="49386"/>
          <a:stretch/>
        </p:blipFill>
        <p:spPr bwMode="auto">
          <a:xfrm>
            <a:off x="3377134" y="2583646"/>
            <a:ext cx="5131043" cy="2965044"/>
          </a:xfrm>
          <a:prstGeom prst="rect">
            <a:avLst/>
          </a:prstGeom>
          <a:noFill/>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11C6272B-1E45-A859-7A1D-D0B510E2CA6C}"/>
              </a:ext>
            </a:extLst>
          </p:cNvPr>
          <p:cNvSpPr txBox="1"/>
          <p:nvPr/>
        </p:nvSpPr>
        <p:spPr>
          <a:xfrm>
            <a:off x="768625" y="5860222"/>
            <a:ext cx="10750275" cy="400110"/>
          </a:xfrm>
          <a:prstGeom prst="rect">
            <a:avLst/>
          </a:prstGeom>
          <a:noFill/>
        </p:spPr>
        <p:txBody>
          <a:bodyPr wrap="square">
            <a:spAutoFit/>
          </a:bodyPr>
          <a:lstStyle/>
          <a:p>
            <a:pPr marL="342900" indent="-342900">
              <a:buFont typeface="Wingdings" pitchFamily="2" charset="2"/>
              <a:buChar char="Ø"/>
            </a:pPr>
            <a:r>
              <a:rPr lang="zh-CN" altLang="en-US" sz="2000" b="0" i="0" dirty="0">
                <a:solidFill>
                  <a:srgbClr val="121212"/>
                </a:solidFill>
                <a:effectLst/>
                <a:latin typeface="-apple-system"/>
              </a:rPr>
              <a:t>窥视孔连接进一步提高了</a:t>
            </a:r>
            <a:r>
              <a:rPr lang="en-US" sz="2000" b="0" i="0" dirty="0">
                <a:solidFill>
                  <a:srgbClr val="121212"/>
                </a:solidFill>
                <a:effectLst/>
                <a:latin typeface="-apple-system"/>
              </a:rPr>
              <a:t>LSTM</a:t>
            </a:r>
            <a:r>
              <a:rPr lang="zh-CN" altLang="en-US" sz="2000" b="0" i="0" dirty="0">
                <a:solidFill>
                  <a:srgbClr val="121212"/>
                </a:solidFill>
                <a:effectLst/>
                <a:latin typeface="-apple-system"/>
              </a:rPr>
              <a:t>单元对具有长时间间隔相关性特点的序列信息的处理能力</a:t>
            </a:r>
            <a:endParaRPr lang="en-CN" sz="2000" dirty="0"/>
          </a:p>
        </p:txBody>
      </p:sp>
    </p:spTree>
    <p:extLst>
      <p:ext uri="{BB962C8B-B14F-4D97-AF65-F5344CB8AC3E}">
        <p14:creationId xmlns:p14="http://schemas.microsoft.com/office/powerpoint/2010/main" val="31736826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zh-CN" altLang="en-US" sz="2000" dirty="0"/>
                  <a:t>门控循环单元（</a:t>
                </a:r>
                <a:r>
                  <a:rPr lang="en-US" sz="2000" dirty="0"/>
                  <a:t>Gated Recurrent Unit</a:t>
                </a:r>
                <a:r>
                  <a:rPr lang="zh-CN" altLang="en-US" sz="2000" dirty="0"/>
                  <a:t>，</a:t>
                </a:r>
                <a:r>
                  <a:rPr lang="en-US" sz="2000" dirty="0"/>
                  <a:t>GRU</a:t>
                </a:r>
                <a:r>
                  <a:rPr lang="zh-CN" altLang="en-US" sz="2000" dirty="0"/>
                  <a:t>）通过简化</a:t>
                </a:r>
                <a:r>
                  <a:rPr lang="en-US" sz="2000" dirty="0"/>
                  <a:t>LSTM</a:t>
                </a:r>
                <a:r>
                  <a:rPr lang="zh-CN" altLang="en-US" sz="2000" dirty="0"/>
                  <a:t>神经网络循环函数达到了类似的效果并节省了计算成本。在</a:t>
                </a:r>
                <a:r>
                  <a:rPr lang="en-US" sz="2000" dirty="0"/>
                  <a:t>GRU</a:t>
                </a:r>
                <a:r>
                  <a:rPr lang="zh-CN" altLang="en-US" sz="2000" dirty="0"/>
                  <a:t>中，遗忘门和输入门合并成了一个新的</a:t>
                </a:r>
                <a:r>
                  <a:rPr lang="zh-CN" altLang="en-US" sz="2000" dirty="0">
                    <a:solidFill>
                      <a:srgbClr val="FF0000"/>
                    </a:solidFill>
                  </a:rPr>
                  <a:t>重置门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oMath>
                </a14:m>
                <a:r>
                  <a:rPr lang="zh-CN" altLang="en-US" sz="2000" dirty="0"/>
                  <a:t>，且加入了一个</a:t>
                </a:r>
                <a:r>
                  <a:rPr lang="zh-CN" altLang="en-US" sz="2000" dirty="0">
                    <a:solidFill>
                      <a:srgbClr val="FF0000"/>
                    </a:solidFill>
                  </a:rPr>
                  <a:t>更新门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sub>
                    </m:sSub>
                  </m:oMath>
                </a14:m>
                <a:r>
                  <a:rPr lang="zh-CN" altLang="en-US" sz="2000" dirty="0"/>
                  <a:t>，具体更新方式如下</a:t>
                </a:r>
                <a:r>
                  <a:rPr lang="en-US" sz="2000" dirty="0"/>
                  <a:t>:</a:t>
                </a:r>
                <a:endParaRPr lang="en-US" altLang="zh-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pic>
        <p:nvPicPr>
          <p:cNvPr id="7" name="Picture">
            <a:extLst>
              <a:ext uri="{FF2B5EF4-FFF2-40B4-BE49-F238E27FC236}">
                <a16:creationId xmlns:a16="http://schemas.microsoft.com/office/drawing/2014/main" id="{45CC9101-1C9C-874E-B1F4-D77A7A6A680F}"/>
              </a:ext>
            </a:extLst>
          </p:cNvPr>
          <p:cNvPicPr/>
          <p:nvPr/>
        </p:nvPicPr>
        <p:blipFill rotWithShape="1">
          <a:blip r:embed="rId4" cstate="print">
            <a:extLst>
              <a:ext uri="{28A0092B-C50C-407E-A947-70E740481C1C}">
                <a14:useLocalDpi xmlns:a14="http://schemas.microsoft.com/office/drawing/2010/main" val="0"/>
              </a:ext>
            </a:extLst>
          </a:blip>
          <a:srcRect r="52683"/>
          <a:stretch/>
        </p:blipFill>
        <p:spPr bwMode="auto">
          <a:xfrm>
            <a:off x="932775" y="2903953"/>
            <a:ext cx="3541949" cy="2446259"/>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38139FE-0396-B34B-BC04-4B5D81C345E5}"/>
              </a:ext>
            </a:extLst>
          </p:cNvPr>
          <p:cNvSpPr txBox="1"/>
          <p:nvPr/>
        </p:nvSpPr>
        <p:spPr>
          <a:xfrm>
            <a:off x="932775" y="5485646"/>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3F152C-D00D-4B4A-BFCD-F6CCD82BECE2}"/>
                  </a:ext>
                </a:extLst>
              </p:cNvPr>
              <p:cNvSpPr txBox="1"/>
              <p:nvPr/>
            </p:nvSpPr>
            <p:spPr>
              <a:xfrm>
                <a:off x="5622587" y="2519809"/>
                <a:ext cx="3651512" cy="4165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d>
                        <m:dPr>
                          <m:ctrlPr>
                            <a:rPr lang="en-CN" sz="2000" i="1">
                              <a:latin typeface="Cambria Math" panose="02040503050406030204" pitchFamily="18" charset="0"/>
                            </a:rPr>
                          </m:ctrlPr>
                        </m:dPr>
                        <m:e>
                          <m:r>
                            <a:rPr lang="en-US" sz="2000" i="1">
                              <a:latin typeface="Cambria Math" panose="02040503050406030204" pitchFamily="18" charset="0"/>
                            </a:rPr>
                            <m:t>1−</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d>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oMath>
                  </m:oMathPara>
                </a14:m>
                <a:endParaRPr lang="en-CN" sz="2000" dirty="0">
                  <a:latin typeface="+mn-ea"/>
                </a:endParaRPr>
              </a:p>
            </p:txBody>
          </p:sp>
        </mc:Choice>
        <mc:Fallback xmlns="">
          <p:sp>
            <p:nvSpPr>
              <p:cNvPr id="3" name="TextBox 2">
                <a:extLst>
                  <a:ext uri="{FF2B5EF4-FFF2-40B4-BE49-F238E27FC236}">
                    <a16:creationId xmlns:a16="http://schemas.microsoft.com/office/drawing/2014/main" id="{153F152C-D00D-4B4A-BFCD-F6CCD82BECE2}"/>
                  </a:ext>
                </a:extLst>
              </p:cNvPr>
              <p:cNvSpPr txBox="1">
                <a:spLocks noRot="1" noChangeAspect="1" noMove="1" noResize="1" noEditPoints="1" noAdjustHandles="1" noChangeArrowheads="1" noChangeShapeType="1" noTextEdit="1"/>
              </p:cNvSpPr>
              <p:nvPr/>
            </p:nvSpPr>
            <p:spPr>
              <a:xfrm>
                <a:off x="5622587" y="2519809"/>
                <a:ext cx="3651512" cy="416589"/>
              </a:xfrm>
              <a:prstGeom prst="rect">
                <a:avLst/>
              </a:prstGeom>
              <a:blipFill>
                <a:blip r:embed="rId5"/>
                <a:stretch>
                  <a:fillRect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FC986A-104D-B54E-BD63-9AEC3634FCBE}"/>
                  </a:ext>
                </a:extLst>
              </p:cNvPr>
              <p:cNvSpPr txBox="1"/>
              <p:nvPr/>
            </p:nvSpPr>
            <p:spPr>
              <a:xfrm>
                <a:off x="5622587" y="3071832"/>
                <a:ext cx="4092659" cy="441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r>
                        <a:rPr lang="en-US" sz="2000" i="1">
                          <a:latin typeface="Cambria Math" panose="02040503050406030204" pitchFamily="18" charset="0"/>
                        </a:rPr>
                        <m:t>=</m:t>
                      </m:r>
                      <m:func>
                        <m:funcPr>
                          <m:ctrlPr>
                            <a:rPr lang="en-CN"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CN" sz="2000" i="1">
                                  <a:latin typeface="Cambria Math" panose="02040503050406030204" pitchFamily="18" charset="0"/>
                                </a:rPr>
                              </m:ctrlPr>
                            </m:dPr>
                            <m:e>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𝑟</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e>
                          </m:d>
                        </m:e>
                      </m:func>
                    </m:oMath>
                  </m:oMathPara>
                </a14:m>
                <a:endParaRPr lang="en-CN" sz="2000" dirty="0">
                  <a:latin typeface="+mn-ea"/>
                </a:endParaRPr>
              </a:p>
            </p:txBody>
          </p:sp>
        </mc:Choice>
        <mc:Fallback xmlns="">
          <p:sp>
            <p:nvSpPr>
              <p:cNvPr id="8" name="TextBox 7">
                <a:extLst>
                  <a:ext uri="{FF2B5EF4-FFF2-40B4-BE49-F238E27FC236}">
                    <a16:creationId xmlns:a16="http://schemas.microsoft.com/office/drawing/2014/main" id="{E4FC986A-104D-B54E-BD63-9AEC3634FCBE}"/>
                  </a:ext>
                </a:extLst>
              </p:cNvPr>
              <p:cNvSpPr txBox="1">
                <a:spLocks noRot="1" noChangeAspect="1" noMove="1" noResize="1" noEditPoints="1" noAdjustHandles="1" noChangeArrowheads="1" noChangeShapeType="1" noTextEdit="1"/>
              </p:cNvSpPr>
              <p:nvPr/>
            </p:nvSpPr>
            <p:spPr>
              <a:xfrm>
                <a:off x="5622587" y="3071832"/>
                <a:ext cx="4092659" cy="441211"/>
              </a:xfrm>
              <a:prstGeom prst="rect">
                <a:avLst/>
              </a:prstGeom>
              <a:blipFill>
                <a:blip r:embed="rId6"/>
                <a:stretch>
                  <a:fillRect b="-8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F4BDA6-834B-0348-8718-11669AAB2693}"/>
                  </a:ext>
                </a:extLst>
              </p:cNvPr>
              <p:cNvSpPr txBox="1"/>
              <p:nvPr/>
            </p:nvSpPr>
            <p:spPr>
              <a:xfrm>
                <a:off x="5622587" y="3341226"/>
                <a:ext cx="3235822" cy="584775"/>
              </a:xfrm>
              <a:prstGeom prst="rect">
                <a:avLst/>
              </a:prstGeom>
              <a:noFill/>
            </p:spPr>
            <p:txBody>
              <a:bodyPr wrap="none" rtlCol="0">
                <a:spAutoFit/>
              </a:bodyPr>
              <a:lstStyle/>
              <a:p>
                <a14:m>
                  <m:oMath xmlns:m="http://schemas.openxmlformats.org/officeDocument/2006/math">
                    <m:sSub>
                      <m:sSubPr>
                        <m:ctrlPr>
                          <a:rPr lang="en-CN" sz="3200" i="1" baseline="-25000" smtClean="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𝑟</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r>
                      <a:rPr lang="en-US" sz="3200" i="1" baseline="-25000">
                        <a:solidFill>
                          <a:srgbClr val="C00000"/>
                        </a:solidFill>
                        <a:latin typeface="Cambria Math" panose="02040503050406030204" pitchFamily="18" charset="0"/>
                      </a:rPr>
                      <m:t>𝜎</m:t>
                    </m:r>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𝑥𝑟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𝑥</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h𝑟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h</m:t>
                        </m:r>
                      </m:e>
                      <m:sub>
                        <m:r>
                          <a:rPr lang="en-US" sz="3200" i="1" baseline="-25000">
                            <a:solidFill>
                              <a:srgbClr val="C00000"/>
                            </a:solidFill>
                            <a:latin typeface="Cambria Math" panose="02040503050406030204" pitchFamily="18" charset="0"/>
                          </a:rPr>
                          <m:t>𝑡</m:t>
                        </m:r>
                        <m:r>
                          <a:rPr lang="en-US" sz="3200" i="1" baseline="-25000">
                            <a:solidFill>
                              <a:srgbClr val="C00000"/>
                            </a:solidFill>
                            <a:latin typeface="Cambria Math" panose="02040503050406030204" pitchFamily="18" charset="0"/>
                          </a:rPr>
                          <m:t>−1</m:t>
                        </m:r>
                      </m:sub>
                    </m:sSub>
                    <m:r>
                      <a:rPr lang="en-US" sz="3200" i="1" baseline="-25000">
                        <a:solidFill>
                          <a:srgbClr val="C00000"/>
                        </a:solidFill>
                        <a:latin typeface="Cambria Math" panose="02040503050406030204" pitchFamily="18" charset="0"/>
                      </a:rPr>
                      <m:t>)</m:t>
                    </m:r>
                  </m:oMath>
                </a14:m>
                <a:r>
                  <a:rPr lang="en-CN" sz="3200" dirty="0">
                    <a:solidFill>
                      <a:srgbClr val="C00000"/>
                    </a:solidFill>
                    <a:effectLst/>
                  </a:rPr>
                  <a:t> </a:t>
                </a:r>
                <a:endParaRPr lang="en-CN" sz="3200" dirty="0">
                  <a:solidFill>
                    <a:srgbClr val="C00000"/>
                  </a:solidFill>
                  <a:latin typeface="+mn-ea"/>
                </a:endParaRPr>
              </a:p>
            </p:txBody>
          </p:sp>
        </mc:Choice>
        <mc:Fallback xmlns="">
          <p:sp>
            <p:nvSpPr>
              <p:cNvPr id="10" name="TextBox 9">
                <a:extLst>
                  <a:ext uri="{FF2B5EF4-FFF2-40B4-BE49-F238E27FC236}">
                    <a16:creationId xmlns:a16="http://schemas.microsoft.com/office/drawing/2014/main" id="{59F4BDA6-834B-0348-8718-11669AAB2693}"/>
                  </a:ext>
                </a:extLst>
              </p:cNvPr>
              <p:cNvSpPr txBox="1">
                <a:spLocks noRot="1" noChangeAspect="1" noMove="1" noResize="1" noEditPoints="1" noAdjustHandles="1" noChangeArrowheads="1" noChangeShapeType="1" noTextEdit="1"/>
              </p:cNvSpPr>
              <p:nvPr/>
            </p:nvSpPr>
            <p:spPr>
              <a:xfrm>
                <a:off x="5622587" y="3341226"/>
                <a:ext cx="3235822" cy="584775"/>
              </a:xfrm>
              <a:prstGeom prst="rect">
                <a:avLst/>
              </a:prstGeom>
              <a:blipFill>
                <a:blip r:embed="rId7"/>
                <a:stretch>
                  <a:fillRect b="-3829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F3F4D7-DBAA-0446-BF3F-ABAFAE29CE51}"/>
                  </a:ext>
                </a:extLst>
              </p:cNvPr>
              <p:cNvSpPr txBox="1"/>
              <p:nvPr/>
            </p:nvSpPr>
            <p:spPr>
              <a:xfrm>
                <a:off x="5626107" y="4310275"/>
                <a:ext cx="2700804" cy="369332"/>
              </a:xfrm>
              <a:prstGeom prst="rect">
                <a:avLst/>
              </a:prstGeom>
              <a:noFill/>
            </p:spPr>
            <p:txBody>
              <a:bodyPr wrap="none" rtlCol="0">
                <a:spAutoFit/>
              </a:bodyPr>
              <a:lstStyle/>
              <a:p>
                <a14:m>
                  <m:oMath xmlns:m="http://schemas.openxmlformats.org/officeDocument/2006/math">
                    <m:sSub>
                      <m:sSubPr>
                        <m:ctrlPr>
                          <a:rPr lang="en-CN"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𝜎</m:t>
                    </m:r>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𝑥𝑧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h𝑧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CN" dirty="0">
                    <a:solidFill>
                      <a:srgbClr val="C00000"/>
                    </a:solidFill>
                    <a:effectLst/>
                  </a:rPr>
                  <a:t> </a:t>
                </a:r>
                <a:endParaRPr lang="en-CN" dirty="0">
                  <a:solidFill>
                    <a:srgbClr val="C00000"/>
                  </a:solidFill>
                  <a:latin typeface="+mn-ea"/>
                </a:endParaRPr>
              </a:p>
            </p:txBody>
          </p:sp>
        </mc:Choice>
        <mc:Fallback xmlns="">
          <p:sp>
            <p:nvSpPr>
              <p:cNvPr id="12" name="TextBox 11">
                <a:extLst>
                  <a:ext uri="{FF2B5EF4-FFF2-40B4-BE49-F238E27FC236}">
                    <a16:creationId xmlns:a16="http://schemas.microsoft.com/office/drawing/2014/main" id="{3DF3F4D7-DBAA-0446-BF3F-ABAFAE29CE51}"/>
                  </a:ext>
                </a:extLst>
              </p:cNvPr>
              <p:cNvSpPr txBox="1">
                <a:spLocks noRot="1" noChangeAspect="1" noMove="1" noResize="1" noEditPoints="1" noAdjustHandles="1" noChangeArrowheads="1" noChangeShapeType="1" noTextEdit="1"/>
              </p:cNvSpPr>
              <p:nvPr/>
            </p:nvSpPr>
            <p:spPr>
              <a:xfrm>
                <a:off x="5626107" y="4310275"/>
                <a:ext cx="2700804" cy="369332"/>
              </a:xfrm>
              <a:prstGeom prst="rect">
                <a:avLst/>
              </a:prstGeom>
              <a:blipFill>
                <a:blip r:embed="rId8"/>
                <a:stretch>
                  <a:fillRect b="-13333"/>
                </a:stretch>
              </a:blipFill>
            </p:spPr>
            <p:txBody>
              <a:bodyPr/>
              <a:lstStyle/>
              <a:p>
                <a:r>
                  <a:rPr lang="en-CN">
                    <a:noFill/>
                  </a:rPr>
                  <a:t> </a:t>
                </a:r>
              </a:p>
            </p:txBody>
          </p:sp>
        </mc:Fallback>
      </mc:AlternateContent>
    </p:spTree>
    <p:extLst>
      <p:ext uri="{BB962C8B-B14F-4D97-AF65-F5344CB8AC3E}">
        <p14:creationId xmlns:p14="http://schemas.microsoft.com/office/powerpoint/2010/main" val="11161894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zh-CN" altLang="en-US" sz="2000" dirty="0"/>
                  <a:t>门控循环单元（</a:t>
                </a:r>
                <a:r>
                  <a:rPr lang="en-US" sz="2000" dirty="0"/>
                  <a:t>Gated Recurrent Unit</a:t>
                </a:r>
                <a:r>
                  <a:rPr lang="zh-CN" altLang="en-US" sz="2000" dirty="0"/>
                  <a:t>，</a:t>
                </a:r>
                <a:r>
                  <a:rPr lang="en-US" sz="2000" dirty="0"/>
                  <a:t>GRU</a:t>
                </a:r>
                <a:r>
                  <a:rPr lang="zh-CN" altLang="en-US" sz="2000" dirty="0"/>
                  <a:t>）通过简化</a:t>
                </a:r>
                <a:r>
                  <a:rPr lang="en-US" sz="2000" dirty="0"/>
                  <a:t>LSTM</a:t>
                </a:r>
                <a:r>
                  <a:rPr lang="zh-CN" altLang="en-US" sz="2000" dirty="0"/>
                  <a:t>神经网络循环函数达到了类似的效果并节省了计算成本。在</a:t>
                </a:r>
                <a:r>
                  <a:rPr lang="en-US" sz="2000" dirty="0"/>
                  <a:t>GRU</a:t>
                </a:r>
                <a:r>
                  <a:rPr lang="zh-CN" altLang="en-US" sz="2000" dirty="0"/>
                  <a:t>中，遗忘门和输入门合并成了一个新的</a:t>
                </a:r>
                <a:r>
                  <a:rPr lang="zh-CN" altLang="en-US" sz="2000" dirty="0">
                    <a:solidFill>
                      <a:srgbClr val="FF0000"/>
                    </a:solidFill>
                  </a:rPr>
                  <a:t>重置门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oMath>
                </a14:m>
                <a:r>
                  <a:rPr lang="zh-CN" altLang="en-US" sz="2000" dirty="0"/>
                  <a:t>，且加入了一个</a:t>
                </a:r>
                <a:r>
                  <a:rPr lang="zh-CN" altLang="en-US" sz="2000" dirty="0">
                    <a:solidFill>
                      <a:srgbClr val="FF0000"/>
                    </a:solidFill>
                  </a:rPr>
                  <a:t>更新门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sub>
                    </m:sSub>
                  </m:oMath>
                </a14:m>
                <a:r>
                  <a:rPr lang="zh-CN" altLang="en-US" sz="2000" dirty="0"/>
                  <a:t>，具体更新方式如下</a:t>
                </a:r>
                <a:r>
                  <a:rPr lang="en-US" sz="2000" dirty="0"/>
                  <a:t>:</a:t>
                </a:r>
                <a:endParaRPr lang="en-US" altLang="zh-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A38139FE-0396-B34B-BC04-4B5D81C345E5}"/>
              </a:ext>
            </a:extLst>
          </p:cNvPr>
          <p:cNvSpPr txBox="1"/>
          <p:nvPr/>
        </p:nvSpPr>
        <p:spPr>
          <a:xfrm>
            <a:off x="660400" y="5743713"/>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p:pic>
        <p:nvPicPr>
          <p:cNvPr id="6" name="Picture 5">
            <a:extLst>
              <a:ext uri="{FF2B5EF4-FFF2-40B4-BE49-F238E27FC236}">
                <a16:creationId xmlns:a16="http://schemas.microsoft.com/office/drawing/2014/main" id="{CEAC241A-110C-71EF-15DD-8FF1EC6FE57D}"/>
              </a:ext>
            </a:extLst>
          </p:cNvPr>
          <p:cNvPicPr>
            <a:picLocks noChangeAspect="1"/>
          </p:cNvPicPr>
          <p:nvPr/>
        </p:nvPicPr>
        <p:blipFill>
          <a:blip r:embed="rId4"/>
          <a:stretch>
            <a:fillRect/>
          </a:stretch>
        </p:blipFill>
        <p:spPr>
          <a:xfrm>
            <a:off x="1979790" y="2552257"/>
            <a:ext cx="3080302" cy="2747488"/>
          </a:xfrm>
          <a:prstGeom prst="rect">
            <a:avLst/>
          </a:prstGeom>
        </p:spPr>
      </p:pic>
      <p:pic>
        <p:nvPicPr>
          <p:cNvPr id="11" name="Picture 10">
            <a:extLst>
              <a:ext uri="{FF2B5EF4-FFF2-40B4-BE49-F238E27FC236}">
                <a16:creationId xmlns:a16="http://schemas.microsoft.com/office/drawing/2014/main" id="{84DA3FA1-3BFA-A812-DC1E-A6023D247F61}"/>
              </a:ext>
            </a:extLst>
          </p:cNvPr>
          <p:cNvPicPr>
            <a:picLocks noChangeAspect="1"/>
          </p:cNvPicPr>
          <p:nvPr/>
        </p:nvPicPr>
        <p:blipFill>
          <a:blip r:embed="rId5"/>
          <a:stretch>
            <a:fillRect/>
          </a:stretch>
        </p:blipFill>
        <p:spPr>
          <a:xfrm>
            <a:off x="6379481" y="2752218"/>
            <a:ext cx="3497254" cy="2347566"/>
          </a:xfrm>
          <a:prstGeom prst="rect">
            <a:avLst/>
          </a:prstGeom>
        </p:spPr>
      </p:pic>
      <p:sp>
        <p:nvSpPr>
          <p:cNvPr id="13" name="TextBox 12">
            <a:extLst>
              <a:ext uri="{FF2B5EF4-FFF2-40B4-BE49-F238E27FC236}">
                <a16:creationId xmlns:a16="http://schemas.microsoft.com/office/drawing/2014/main" id="{C8F4C83F-47AF-F944-8865-050D6E1809A0}"/>
              </a:ext>
            </a:extLst>
          </p:cNvPr>
          <p:cNvSpPr txBox="1"/>
          <p:nvPr/>
        </p:nvSpPr>
        <p:spPr>
          <a:xfrm>
            <a:off x="2802437" y="5241204"/>
            <a:ext cx="1435008" cy="369332"/>
          </a:xfrm>
          <a:prstGeom prst="rect">
            <a:avLst/>
          </a:prstGeom>
          <a:noFill/>
        </p:spPr>
        <p:txBody>
          <a:bodyPr wrap="none" rtlCol="0">
            <a:spAutoFit/>
          </a:bodyPr>
          <a:lstStyle/>
          <a:p>
            <a:r>
              <a:rPr lang="en-US" dirty="0">
                <a:solidFill>
                  <a:schemeClr val="accent1"/>
                </a:solidFill>
              </a:rPr>
              <a:t>LSTM</a:t>
            </a:r>
            <a:r>
              <a:rPr lang="zh-CN" altLang="en-CN" dirty="0">
                <a:solidFill>
                  <a:schemeClr val="accent1"/>
                </a:solidFill>
              </a:rPr>
              <a:t>结构图</a:t>
            </a:r>
            <a:endParaRPr lang="en-CN" dirty="0">
              <a:solidFill>
                <a:schemeClr val="accent1"/>
              </a:solidFill>
              <a:latin typeface="+mn-ea"/>
            </a:endParaRPr>
          </a:p>
        </p:txBody>
      </p:sp>
      <p:sp>
        <p:nvSpPr>
          <p:cNvPr id="14" name="TextBox 13">
            <a:extLst>
              <a:ext uri="{FF2B5EF4-FFF2-40B4-BE49-F238E27FC236}">
                <a16:creationId xmlns:a16="http://schemas.microsoft.com/office/drawing/2014/main" id="{A8E648D3-8E3E-66C3-99D5-93AD07B1EFE9}"/>
              </a:ext>
            </a:extLst>
          </p:cNvPr>
          <p:cNvSpPr txBox="1"/>
          <p:nvPr/>
        </p:nvSpPr>
        <p:spPr>
          <a:xfrm>
            <a:off x="7410604" y="5089293"/>
            <a:ext cx="1332416" cy="369332"/>
          </a:xfrm>
          <a:prstGeom prst="rect">
            <a:avLst/>
          </a:prstGeom>
          <a:noFill/>
        </p:spPr>
        <p:txBody>
          <a:bodyPr wrap="none" rtlCol="0">
            <a:spAutoFit/>
          </a:bodyPr>
          <a:lstStyle/>
          <a:p>
            <a:r>
              <a:rPr lang="en-US" dirty="0">
                <a:solidFill>
                  <a:schemeClr val="accent1"/>
                </a:solidFill>
              </a:rPr>
              <a:t>GRU</a:t>
            </a:r>
            <a:r>
              <a:rPr lang="zh-CN" altLang="en-CN" dirty="0">
                <a:solidFill>
                  <a:schemeClr val="accent1"/>
                </a:solidFill>
              </a:rPr>
              <a:t>结构图</a:t>
            </a:r>
            <a:endParaRPr lang="en-CN" dirty="0">
              <a:solidFill>
                <a:schemeClr val="accent1"/>
              </a:solidFill>
              <a:latin typeface="+mn-ea"/>
            </a:endParaRPr>
          </a:p>
        </p:txBody>
      </p:sp>
    </p:spTree>
    <p:extLst>
      <p:ext uri="{BB962C8B-B14F-4D97-AF65-F5344CB8AC3E}">
        <p14:creationId xmlns:p14="http://schemas.microsoft.com/office/powerpoint/2010/main" val="27691237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多层</a:t>
            </a:r>
            <a:r>
              <a:rPr lang="en-US" altLang="en-US" dirty="0"/>
              <a:t>RNN</a:t>
            </a:r>
            <a:r>
              <a:rPr lang="en-CN" dirty="0"/>
              <a:t> </a:t>
            </a:r>
            <a:endParaRPr lang="zh-CN" altLang="en-US" dirty="0"/>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200329"/>
          </a:xfrm>
          <a:prstGeom prst="rect">
            <a:avLst/>
          </a:prstGeom>
          <a:noFill/>
        </p:spPr>
        <p:txBody>
          <a:bodyPr wrap="square" rtlCol="0">
            <a:spAutoFit/>
          </a:bodyPr>
          <a:lstStyle/>
          <a:p>
            <a:r>
              <a:rPr lang="zh-CN" altLang="en-US" dirty="0"/>
              <a:t>如果将</a:t>
            </a:r>
            <a:r>
              <a:rPr lang="en-US" dirty="0"/>
              <a:t>RNN </a:t>
            </a:r>
            <a:r>
              <a:rPr lang="zh-CN" altLang="en-US" dirty="0"/>
              <a:t>隐含层中的循环函数用多层全连接神经网络表示，便可得到多层</a:t>
            </a:r>
            <a:r>
              <a:rPr lang="en-US" dirty="0"/>
              <a:t>RNN</a:t>
            </a:r>
            <a:r>
              <a:rPr lang="zh-CN" altLang="en-US" dirty="0"/>
              <a:t>。与标准的</a:t>
            </a:r>
            <a:r>
              <a:rPr lang="en-US" dirty="0"/>
              <a:t>RNN</a:t>
            </a:r>
            <a:r>
              <a:rPr lang="zh-CN" altLang="en-US" dirty="0"/>
              <a:t>网络相同，第一层隐含层的输入是</a:t>
            </a:r>
            <a:r>
              <a:rPr lang="zh-CN" altLang="en-US" dirty="0">
                <a:solidFill>
                  <a:schemeClr val="accent1"/>
                </a:solidFill>
              </a:rPr>
              <a:t>上一时刻该层隐变量和当前时刻的输入的信息融合</a:t>
            </a:r>
            <a:r>
              <a:rPr lang="zh-CN" altLang="en-US" dirty="0"/>
              <a:t>，而其他隐含层的输入则是</a:t>
            </a:r>
            <a:r>
              <a:rPr lang="zh-CN" altLang="en-US" dirty="0">
                <a:solidFill>
                  <a:schemeClr val="accent1"/>
                </a:solidFill>
              </a:rPr>
              <a:t>上一时刻的隐状态和上一层隐含层在当前时刻的隐状态</a:t>
            </a:r>
            <a:r>
              <a:rPr lang="zh-CN" altLang="en-US" dirty="0"/>
              <a:t>。相比于简单的</a:t>
            </a:r>
            <a:r>
              <a:rPr lang="en-US" dirty="0"/>
              <a:t>RNN</a:t>
            </a:r>
            <a:r>
              <a:rPr lang="zh-CN" altLang="en-US" dirty="0"/>
              <a:t>，该网具有更强大的表达与学习能力，但是复杂性也随之提高，同时需要更多的训练数据。</a:t>
            </a:r>
            <a:r>
              <a:rPr lang="en-US" dirty="0">
                <a:solidFill>
                  <a:srgbClr val="FF0000"/>
                </a:solidFill>
              </a:rPr>
              <a:t>Deep RNNs</a:t>
            </a:r>
            <a:r>
              <a:rPr lang="zh-CN" altLang="en-US" dirty="0"/>
              <a:t>的结构如下图所示：</a:t>
            </a:r>
            <a:endParaRPr lang="en-CN" dirty="0"/>
          </a:p>
        </p:txBody>
      </p:sp>
      <p:pic>
        <p:nvPicPr>
          <p:cNvPr id="3" name="Picture 2">
            <a:extLst>
              <a:ext uri="{FF2B5EF4-FFF2-40B4-BE49-F238E27FC236}">
                <a16:creationId xmlns:a16="http://schemas.microsoft.com/office/drawing/2014/main" id="{C6F36329-8BC4-14C3-C477-51F1EB2086AB}"/>
              </a:ext>
            </a:extLst>
          </p:cNvPr>
          <p:cNvPicPr>
            <a:picLocks noChangeAspect="1"/>
          </p:cNvPicPr>
          <p:nvPr/>
        </p:nvPicPr>
        <p:blipFill>
          <a:blip r:embed="rId3"/>
          <a:stretch>
            <a:fillRect/>
          </a:stretch>
        </p:blipFill>
        <p:spPr>
          <a:xfrm>
            <a:off x="2305878" y="2482508"/>
            <a:ext cx="7013713" cy="3549107"/>
          </a:xfrm>
          <a:prstGeom prst="rect">
            <a:avLst/>
          </a:prstGeom>
        </p:spPr>
      </p:pic>
    </p:spTree>
    <p:extLst>
      <p:ext uri="{BB962C8B-B14F-4D97-AF65-F5344CB8AC3E}">
        <p14:creationId xmlns:p14="http://schemas.microsoft.com/office/powerpoint/2010/main" val="18738788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双向</a:t>
            </a:r>
            <a:r>
              <a:rPr lang="en-US" altLang="en-US" dirty="0"/>
              <a:t>RNN/LSTM </a:t>
            </a:r>
            <a:endParaRPr lang="zh-CN" alt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631216"/>
              </a:xfrm>
              <a:prstGeom prst="rect">
                <a:avLst/>
              </a:prstGeom>
              <a:noFill/>
            </p:spPr>
            <p:txBody>
              <a:bodyPr wrap="square" rtlCol="0">
                <a:spAutoFit/>
              </a:bodyPr>
              <a:lstStyle/>
              <a:p>
                <a:r>
                  <a:rPr lang="zh-CN" altLang="en-US" sz="2000" dirty="0"/>
                  <a:t>单向</a:t>
                </a:r>
                <a:r>
                  <a:rPr lang="en-US" sz="2000" dirty="0"/>
                  <a:t>RNN</a:t>
                </a:r>
                <a:r>
                  <a:rPr lang="zh-CN" altLang="en-US" sz="2000" dirty="0"/>
                  <a:t>对于输入的时间序列按照时间顺序从左至右以此进行编码，每个时刻的隐状态的影响主要来自于当前时刻的输入与之前时刻的隐状态。但在一些问题中，当前时刻和之后时刻的信息均会对当前时刻的输出产生作用。因此研究者设计了将两层</a:t>
                </a:r>
                <a:r>
                  <a:rPr lang="en-US" sz="2000" dirty="0"/>
                  <a:t>RNN</a:t>
                </a:r>
                <a:r>
                  <a:rPr lang="zh-CN" altLang="en-US" sz="2000" dirty="0"/>
                  <a:t>叠加在一起，构成了双向</a:t>
                </a:r>
                <a:r>
                  <a:rPr lang="en-US" sz="2000" dirty="0"/>
                  <a:t>RNN</a:t>
                </a:r>
                <a:r>
                  <a:rPr lang="zh-CN" altLang="en-US" sz="2000" dirty="0"/>
                  <a:t>，双向</a:t>
                </a:r>
                <a:r>
                  <a:rPr lang="en-US" sz="2000" dirty="0"/>
                  <a:t>RNN</a:t>
                </a:r>
                <a:r>
                  <a:rPr lang="zh-CN" altLang="en-US" sz="2000" dirty="0"/>
                  <a:t>的隐状态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由两个方向的编码得到的隐状态组成。与双向</a:t>
                </a:r>
                <a:r>
                  <a:rPr lang="en-US" sz="2000" dirty="0"/>
                  <a:t>RNN (Bidirectional RNN) </a:t>
                </a:r>
                <a:r>
                  <a:rPr lang="zh-CN" altLang="en-US" sz="2000" dirty="0"/>
                  <a:t>类似，</a:t>
                </a:r>
                <a:r>
                  <a:rPr lang="en-US" sz="2000" dirty="0">
                    <a:solidFill>
                      <a:srgbClr val="FF0000"/>
                    </a:solidFill>
                  </a:rPr>
                  <a:t>Bidirectional LSTM</a:t>
                </a:r>
                <a:r>
                  <a:rPr lang="zh-CN" altLang="en-US" sz="2000" dirty="0"/>
                  <a:t>有两层</a:t>
                </a:r>
                <a:r>
                  <a:rPr lang="en-US" sz="2000" dirty="0"/>
                  <a:t>LSTM</a:t>
                </a:r>
                <a:endParaRPr lang="en-CN" sz="2000" dirty="0"/>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631216"/>
              </a:xfrm>
              <a:prstGeom prst="rect">
                <a:avLst/>
              </a:prstGeom>
              <a:blipFill>
                <a:blip r:embed="rId3"/>
                <a:stretch>
                  <a:fillRect l="-467" t="-1538" r="-933" b="-5385"/>
                </a:stretch>
              </a:blipFill>
            </p:spPr>
            <p:txBody>
              <a:bodyPr/>
              <a:lstStyle/>
              <a:p>
                <a:r>
                  <a:rPr lang="en-CN">
                    <a:noFill/>
                  </a:rPr>
                  <a:t> </a:t>
                </a:r>
              </a:p>
            </p:txBody>
          </p:sp>
        </mc:Fallback>
      </mc:AlternateContent>
      <p:grpSp>
        <p:nvGrpSpPr>
          <p:cNvPr id="11" name="Group 10">
            <a:extLst>
              <a:ext uri="{FF2B5EF4-FFF2-40B4-BE49-F238E27FC236}">
                <a16:creationId xmlns:a16="http://schemas.microsoft.com/office/drawing/2014/main" id="{91268E31-2320-8F47-B5FD-FC419AA8D7CC}"/>
              </a:ext>
            </a:extLst>
          </p:cNvPr>
          <p:cNvGrpSpPr/>
          <p:nvPr/>
        </p:nvGrpSpPr>
        <p:grpSpPr>
          <a:xfrm>
            <a:off x="2255736" y="2888044"/>
            <a:ext cx="6665810" cy="2839656"/>
            <a:chOff x="1972352" y="1330792"/>
            <a:chExt cx="8019075" cy="3162566"/>
          </a:xfrm>
        </p:grpSpPr>
        <p:grpSp>
          <p:nvGrpSpPr>
            <p:cNvPr id="13" name="Group 12">
              <a:extLst>
                <a:ext uri="{FF2B5EF4-FFF2-40B4-BE49-F238E27FC236}">
                  <a16:creationId xmlns:a16="http://schemas.microsoft.com/office/drawing/2014/main" id="{CFB9626E-EB22-3240-B57C-FA4CC4AD896B}"/>
                </a:ext>
              </a:extLst>
            </p:cNvPr>
            <p:cNvGrpSpPr/>
            <p:nvPr/>
          </p:nvGrpSpPr>
          <p:grpSpPr>
            <a:xfrm>
              <a:off x="1972352" y="1330792"/>
              <a:ext cx="2382268" cy="3126069"/>
              <a:chOff x="1972352" y="1330792"/>
              <a:chExt cx="2382268" cy="3126069"/>
            </a:xfrm>
          </p:grpSpPr>
          <p:grpSp>
            <p:nvGrpSpPr>
              <p:cNvPr id="59" name="Group 58">
                <a:extLst>
                  <a:ext uri="{FF2B5EF4-FFF2-40B4-BE49-F238E27FC236}">
                    <a16:creationId xmlns:a16="http://schemas.microsoft.com/office/drawing/2014/main" id="{EA49AF25-1102-F946-BCCB-2EDD449D313F}"/>
                  </a:ext>
                </a:extLst>
              </p:cNvPr>
              <p:cNvGrpSpPr/>
              <p:nvPr/>
            </p:nvGrpSpPr>
            <p:grpSpPr>
              <a:xfrm>
                <a:off x="3432716" y="4122696"/>
                <a:ext cx="437470" cy="334165"/>
                <a:chOff x="8884363" y="4096731"/>
                <a:chExt cx="437470" cy="334165"/>
              </a:xfrm>
            </p:grpSpPr>
            <p:sp>
              <p:nvSpPr>
                <p:cNvPr id="71" name="Rectangle 70">
                  <a:extLst>
                    <a:ext uri="{FF2B5EF4-FFF2-40B4-BE49-F238E27FC236}">
                      <a16:creationId xmlns:a16="http://schemas.microsoft.com/office/drawing/2014/main" id="{30819FC6-C4CC-4A43-A729-F62B1C08C411}"/>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315A6F9-8D2C-7A4B-A5D9-0679975EC0A1}"/>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BC5E05ED-706B-A343-8BA7-30B2204B6A5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4"/>
                      <a:stretch>
                        <a:fillRect l="-8000" r="-4000" b="-13043"/>
                      </a:stretch>
                    </a:blipFill>
                  </p:spPr>
                  <p:txBody>
                    <a:bodyPr/>
                    <a:lstStyle/>
                    <a:p>
                      <a:r>
                        <a:rPr lang="en-CN">
                          <a:noFill/>
                        </a:rPr>
                        <a:t> </a:t>
                      </a:r>
                    </a:p>
                  </p:txBody>
                </p:sp>
              </mc:Fallback>
            </mc:AlternateContent>
          </p:grpSp>
          <p:sp>
            <p:nvSpPr>
              <p:cNvPr id="60" name="Oval 59">
                <a:extLst>
                  <a:ext uri="{FF2B5EF4-FFF2-40B4-BE49-F238E27FC236}">
                    <a16:creationId xmlns:a16="http://schemas.microsoft.com/office/drawing/2014/main" id="{3E9679AB-7D54-3E4C-9BDF-BFBF8A88265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61" name="Straight Arrow Connector 60">
                <a:extLst>
                  <a:ext uri="{FF2B5EF4-FFF2-40B4-BE49-F238E27FC236}">
                    <a16:creationId xmlns:a16="http://schemas.microsoft.com/office/drawing/2014/main" id="{C1CE16EE-3AE6-734D-94F3-C5B0A9F42A8C}"/>
                  </a:ext>
                </a:extLst>
              </p:cNvPr>
              <p:cNvCxnSpPr>
                <a:cxnSpLocks/>
                <a:endCxn id="60" idx="2"/>
              </p:cNvCxnSpPr>
              <p:nvPr/>
            </p:nvCxnSpPr>
            <p:spPr>
              <a:xfrm>
                <a:off x="2429835" y="2907663"/>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672D664-BB82-5445-8FD8-6B7DAED57B0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B0340A5-89C2-8341-9A67-07BB7BCDF62D}"/>
                      </a:ext>
                    </a:extLst>
                  </p:cNvPr>
                  <p:cNvSpPr txBox="1"/>
                  <p:nvPr/>
                </p:nvSpPr>
                <p:spPr>
                  <a:xfrm>
                    <a:off x="2941407" y="2670448"/>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5CAEA062-65DA-7841-90DE-9D5C6FA77A47}"/>
                      </a:ext>
                    </a:extLst>
                  </p:cNvPr>
                  <p:cNvSpPr txBox="1">
                    <a:spLocks noRot="1" noChangeAspect="1" noMove="1" noResize="1" noEditPoints="1" noAdjustHandles="1" noChangeArrowheads="1" noChangeShapeType="1" noTextEdit="1"/>
                  </p:cNvSpPr>
                  <p:nvPr/>
                </p:nvSpPr>
                <p:spPr>
                  <a:xfrm>
                    <a:off x="2941407" y="2670448"/>
                    <a:ext cx="483850" cy="410305"/>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49E54A4-0BB7-D44F-9ED1-4327F35B7E55}"/>
                      </a:ext>
                    </a:extLst>
                  </p:cNvPr>
                  <p:cNvSpPr txBox="1"/>
                  <p:nvPr/>
                </p:nvSpPr>
                <p:spPr>
                  <a:xfrm>
                    <a:off x="1972352" y="2711421"/>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en-CN" dirty="0">
                      <a:latin typeface="+mn-ea"/>
                    </a:endParaRPr>
                  </a:p>
                </p:txBody>
              </p:sp>
            </mc:Choice>
            <mc:Fallback xmlns="">
              <p:sp>
                <p:nvSpPr>
                  <p:cNvPr id="37" name="TextBox 36">
                    <a:extLst>
                      <a:ext uri="{FF2B5EF4-FFF2-40B4-BE49-F238E27FC236}">
                        <a16:creationId xmlns:a16="http://schemas.microsoft.com/office/drawing/2014/main" id="{149B7350-413D-5F4E-8774-D72F189D488C}"/>
                      </a:ext>
                    </a:extLst>
                  </p:cNvPr>
                  <p:cNvSpPr txBox="1">
                    <a:spLocks noRot="1" noChangeAspect="1" noMove="1" noResize="1" noEditPoints="1" noAdjustHandles="1" noChangeArrowheads="1" noChangeShapeType="1" noTextEdit="1"/>
                  </p:cNvSpPr>
                  <p:nvPr/>
                </p:nvSpPr>
                <p:spPr>
                  <a:xfrm>
                    <a:off x="1972352" y="2711421"/>
                    <a:ext cx="489172"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D0D091-40C9-514B-B647-47CBD89583C0}"/>
                      </a:ext>
                    </a:extLst>
                  </p:cNvPr>
                  <p:cNvSpPr txBox="1"/>
                  <p:nvPr/>
                </p:nvSpPr>
                <p:spPr>
                  <a:xfrm>
                    <a:off x="3567761" y="1330792"/>
                    <a:ext cx="3450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44B6509A-DE92-734E-8AFE-71597FD87877}"/>
                      </a:ext>
                    </a:extLst>
                  </p:cNvPr>
                  <p:cNvSpPr txBox="1">
                    <a:spLocks noRot="1" noChangeAspect="1" noMove="1" noResize="1" noEditPoints="1" noAdjustHandles="1" noChangeArrowheads="1" noChangeShapeType="1" noTextEdit="1"/>
                  </p:cNvSpPr>
                  <p:nvPr/>
                </p:nvSpPr>
                <p:spPr>
                  <a:xfrm>
                    <a:off x="3567761" y="1330792"/>
                    <a:ext cx="345094" cy="276999"/>
                  </a:xfrm>
                  <a:prstGeom prst="rect">
                    <a:avLst/>
                  </a:prstGeom>
                  <a:blipFill>
                    <a:blip r:embed="rId7"/>
                    <a:stretch>
                      <a:fillRect l="-13793" t="-13043" r="-20690" b="-34783"/>
                    </a:stretch>
                  </a:blipFill>
                </p:spPr>
                <p:txBody>
                  <a:bodyPr/>
                  <a:lstStyle/>
                  <a:p>
                    <a:r>
                      <a:rPr lang="en-CN">
                        <a:noFill/>
                      </a:rPr>
                      <a:t> </a:t>
                    </a:r>
                  </a:p>
                </p:txBody>
              </p:sp>
            </mc:Fallback>
          </mc:AlternateContent>
          <p:cxnSp>
            <p:nvCxnSpPr>
              <p:cNvPr id="66" name="Straight Arrow Connector 65">
                <a:extLst>
                  <a:ext uri="{FF2B5EF4-FFF2-40B4-BE49-F238E27FC236}">
                    <a16:creationId xmlns:a16="http://schemas.microsoft.com/office/drawing/2014/main" id="{A9E82376-75C1-5349-ABC7-4F587C940004}"/>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339C396-D16B-B54F-9160-1429EBFBEE98}"/>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CE3DFD4-B244-704D-9CB3-A68929DEFDF0}"/>
                      </a:ext>
                    </a:extLst>
                  </p:cNvPr>
                  <p:cNvSpPr txBox="1"/>
                  <p:nvPr/>
                </p:nvSpPr>
                <p:spPr>
                  <a:xfrm>
                    <a:off x="3861370" y="2686152"/>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58" name="TextBox 57">
                    <a:extLst>
                      <a:ext uri="{FF2B5EF4-FFF2-40B4-BE49-F238E27FC236}">
                        <a16:creationId xmlns:a16="http://schemas.microsoft.com/office/drawing/2014/main" id="{959D7BCB-B324-BA44-A3E5-D79E0A43660F}"/>
                      </a:ext>
                    </a:extLst>
                  </p:cNvPr>
                  <p:cNvSpPr txBox="1">
                    <a:spLocks noRot="1" noChangeAspect="1" noMove="1" noResize="1" noEditPoints="1" noAdjustHandles="1" noChangeArrowheads="1" noChangeShapeType="1" noTextEdit="1"/>
                  </p:cNvSpPr>
                  <p:nvPr/>
                </p:nvSpPr>
                <p:spPr>
                  <a:xfrm>
                    <a:off x="3861370" y="2686152"/>
                    <a:ext cx="483850" cy="410305"/>
                  </a:xfrm>
                  <a:prstGeom prst="rect">
                    <a:avLst/>
                  </a:prstGeom>
                  <a:blipFill>
                    <a:blip r:embed="rId8"/>
                    <a:stretch>
                      <a:fillRect/>
                    </a:stretch>
                  </a:blipFill>
                </p:spPr>
                <p:txBody>
                  <a:bodyPr/>
                  <a:lstStyle/>
                  <a:p>
                    <a:r>
                      <a:rPr lang="en-CN">
                        <a:noFill/>
                      </a:rPr>
                      <a:t> </a:t>
                    </a:r>
                  </a:p>
                </p:txBody>
              </p:sp>
            </mc:Fallback>
          </mc:AlternateContent>
          <p:cxnSp>
            <p:nvCxnSpPr>
              <p:cNvPr id="69" name="Straight Arrow Connector 68">
                <a:extLst>
                  <a:ext uri="{FF2B5EF4-FFF2-40B4-BE49-F238E27FC236}">
                    <a16:creationId xmlns:a16="http://schemas.microsoft.com/office/drawing/2014/main" id="{638F2CB8-689E-F846-B99F-725BAAD932FF}"/>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CDC5BC-5A1B-6D46-8A62-31704D46E32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147730B-50E3-C643-B1EF-2551E3C498EC}"/>
                </a:ext>
              </a:extLst>
            </p:cNvPr>
            <p:cNvGrpSpPr/>
            <p:nvPr/>
          </p:nvGrpSpPr>
          <p:grpSpPr>
            <a:xfrm>
              <a:off x="4840491" y="1367289"/>
              <a:ext cx="1427074" cy="3126069"/>
              <a:chOff x="2927546" y="1330792"/>
              <a:chExt cx="1427074" cy="3126069"/>
            </a:xfrm>
          </p:grpSpPr>
          <p:grpSp>
            <p:nvGrpSpPr>
              <p:cNvPr id="47" name="Group 46">
                <a:extLst>
                  <a:ext uri="{FF2B5EF4-FFF2-40B4-BE49-F238E27FC236}">
                    <a16:creationId xmlns:a16="http://schemas.microsoft.com/office/drawing/2014/main" id="{0BA39EB0-D01F-0342-8A45-0732D8E4757F}"/>
                  </a:ext>
                </a:extLst>
              </p:cNvPr>
              <p:cNvGrpSpPr/>
              <p:nvPr/>
            </p:nvGrpSpPr>
            <p:grpSpPr>
              <a:xfrm>
                <a:off x="3432716" y="4122696"/>
                <a:ext cx="437470" cy="334165"/>
                <a:chOff x="8884363" y="4096731"/>
                <a:chExt cx="437470" cy="334165"/>
              </a:xfrm>
            </p:grpSpPr>
            <p:sp>
              <p:nvSpPr>
                <p:cNvPr id="57" name="Rectangle 56">
                  <a:extLst>
                    <a:ext uri="{FF2B5EF4-FFF2-40B4-BE49-F238E27FC236}">
                      <a16:creationId xmlns:a16="http://schemas.microsoft.com/office/drawing/2014/main" id="{8AC99C18-B81D-A54F-A218-AC44A3BC3FC9}"/>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05B207-4FE2-714D-9E22-18CE0F73095A}"/>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78" name="TextBox 77">
                      <a:extLst>
                        <a:ext uri="{FF2B5EF4-FFF2-40B4-BE49-F238E27FC236}">
                          <a16:creationId xmlns:a16="http://schemas.microsoft.com/office/drawing/2014/main" id="{E7507937-3EB7-9046-A2EF-09C8ACE480E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9"/>
                      <a:stretch>
                        <a:fillRect l="-7692" r="-3846" b="-13043"/>
                      </a:stretch>
                    </a:blipFill>
                  </p:spPr>
                  <p:txBody>
                    <a:bodyPr/>
                    <a:lstStyle/>
                    <a:p>
                      <a:r>
                        <a:rPr lang="en-CN">
                          <a:noFill/>
                        </a:rPr>
                        <a:t> </a:t>
                      </a:r>
                    </a:p>
                  </p:txBody>
                </p:sp>
              </mc:Fallback>
            </mc:AlternateContent>
          </p:grpSp>
          <p:sp>
            <p:nvSpPr>
              <p:cNvPr id="48" name="Oval 47">
                <a:extLst>
                  <a:ext uri="{FF2B5EF4-FFF2-40B4-BE49-F238E27FC236}">
                    <a16:creationId xmlns:a16="http://schemas.microsoft.com/office/drawing/2014/main" id="{48395C1C-AAC6-524B-A0C4-A53202A63274}"/>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9" name="Straight Arrow Connector 48">
                <a:extLst>
                  <a:ext uri="{FF2B5EF4-FFF2-40B4-BE49-F238E27FC236}">
                    <a16:creationId xmlns:a16="http://schemas.microsoft.com/office/drawing/2014/main" id="{D1E77FE2-4EB1-0D46-9A5E-CFE5EDC1FEB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816D40-330E-0843-A7F2-3712318CD16B}"/>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69" name="TextBox 68">
                    <a:extLst>
                      <a:ext uri="{FF2B5EF4-FFF2-40B4-BE49-F238E27FC236}">
                        <a16:creationId xmlns:a16="http://schemas.microsoft.com/office/drawing/2014/main" id="{8451B9FE-4A0C-544D-B95B-B50712B81D1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98A5DA2-37DE-F841-AE61-1E320A87F5E8}"/>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1" name="TextBox 70">
                    <a:extLst>
                      <a:ext uri="{FF2B5EF4-FFF2-40B4-BE49-F238E27FC236}">
                        <a16:creationId xmlns:a16="http://schemas.microsoft.com/office/drawing/2014/main" id="{503ACBFD-ECD7-9E44-8C6D-A3AE5118EBEC}"/>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1"/>
                    <a:stretch>
                      <a:fillRect l="-13793" t="-13043"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6EC29D61-06EB-2A4E-911A-2011E0914268}"/>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CC5CE58-9129-3F48-BB5F-6408511E3490}"/>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08F79D7-DFE7-B449-AE58-4D5241007FBA}"/>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F011AD11-6FEE-5C40-9768-AA014610118D}"/>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2"/>
                    <a:stretch>
                      <a:fillRect/>
                    </a:stretch>
                  </a:blipFill>
                </p:spPr>
                <p:txBody>
                  <a:bodyPr/>
                  <a:lstStyle/>
                  <a:p>
                    <a:r>
                      <a:rPr lang="en-CN">
                        <a:noFill/>
                      </a:rPr>
                      <a:t> </a:t>
                    </a:r>
                  </a:p>
                </p:txBody>
              </p:sp>
            </mc:Fallback>
          </mc:AlternateContent>
          <p:cxnSp>
            <p:nvCxnSpPr>
              <p:cNvPr id="55" name="Straight Arrow Connector 54">
                <a:extLst>
                  <a:ext uri="{FF2B5EF4-FFF2-40B4-BE49-F238E27FC236}">
                    <a16:creationId xmlns:a16="http://schemas.microsoft.com/office/drawing/2014/main" id="{9A0A3442-5E75-314F-982F-6467C39ECD59}"/>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A61EBE-178C-A540-A6DF-83FD4D5F38C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6E3BFC0-9176-5E47-8F32-D4530B58E3CA}"/>
                </a:ext>
              </a:extLst>
            </p:cNvPr>
            <p:cNvGrpSpPr/>
            <p:nvPr/>
          </p:nvGrpSpPr>
          <p:grpSpPr>
            <a:xfrm>
              <a:off x="6703863" y="1344626"/>
              <a:ext cx="1427074" cy="3126069"/>
              <a:chOff x="2927546" y="1330792"/>
              <a:chExt cx="1427074" cy="3126069"/>
            </a:xfrm>
          </p:grpSpPr>
          <p:grpSp>
            <p:nvGrpSpPr>
              <p:cNvPr id="35" name="Group 34">
                <a:extLst>
                  <a:ext uri="{FF2B5EF4-FFF2-40B4-BE49-F238E27FC236}">
                    <a16:creationId xmlns:a16="http://schemas.microsoft.com/office/drawing/2014/main" id="{7C8B3A80-3C5A-CC47-88CD-648DCC854B97}"/>
                  </a:ext>
                </a:extLst>
              </p:cNvPr>
              <p:cNvGrpSpPr/>
              <p:nvPr/>
            </p:nvGrpSpPr>
            <p:grpSpPr>
              <a:xfrm>
                <a:off x="3432716" y="4122696"/>
                <a:ext cx="437470" cy="334165"/>
                <a:chOff x="8884363" y="4096731"/>
                <a:chExt cx="437470" cy="334165"/>
              </a:xfrm>
            </p:grpSpPr>
            <p:sp>
              <p:nvSpPr>
                <p:cNvPr id="45" name="Rectangle 44">
                  <a:extLst>
                    <a:ext uri="{FF2B5EF4-FFF2-40B4-BE49-F238E27FC236}">
                      <a16:creationId xmlns:a16="http://schemas.microsoft.com/office/drawing/2014/main" id="{9F4FC5CF-C8B6-F547-924B-24683EC493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870EE0D-9910-A843-B114-DF7F646F8C77}"/>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91" name="TextBox 90">
                      <a:extLst>
                        <a:ext uri="{FF2B5EF4-FFF2-40B4-BE49-F238E27FC236}">
                          <a16:creationId xmlns:a16="http://schemas.microsoft.com/office/drawing/2014/main" id="{87B33431-C044-C444-A133-14D33038C1A7}"/>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3"/>
                      <a:stretch>
                        <a:fillRect l="-7692" r="-3846" b="-17391"/>
                      </a:stretch>
                    </a:blipFill>
                  </p:spPr>
                  <p:txBody>
                    <a:bodyPr/>
                    <a:lstStyle/>
                    <a:p>
                      <a:r>
                        <a:rPr lang="en-CN">
                          <a:noFill/>
                        </a:rPr>
                        <a:t> </a:t>
                      </a:r>
                    </a:p>
                  </p:txBody>
                </p:sp>
              </mc:Fallback>
            </mc:AlternateContent>
          </p:grpSp>
          <p:sp>
            <p:nvSpPr>
              <p:cNvPr id="36" name="Oval 35">
                <a:extLst>
                  <a:ext uri="{FF2B5EF4-FFF2-40B4-BE49-F238E27FC236}">
                    <a16:creationId xmlns:a16="http://schemas.microsoft.com/office/drawing/2014/main" id="{4D1C43DF-ABD5-604A-B83E-42C26E99F1B5}"/>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7" name="Straight Arrow Connector 36">
                <a:extLst>
                  <a:ext uri="{FF2B5EF4-FFF2-40B4-BE49-F238E27FC236}">
                    <a16:creationId xmlns:a16="http://schemas.microsoft.com/office/drawing/2014/main" id="{E932D3C7-9615-D448-9355-40765A1F62B0}"/>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45517E-7A56-404F-8867-9BB343B75514}"/>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3" name="TextBox 82">
                    <a:extLst>
                      <a:ext uri="{FF2B5EF4-FFF2-40B4-BE49-F238E27FC236}">
                        <a16:creationId xmlns:a16="http://schemas.microsoft.com/office/drawing/2014/main" id="{F9BE1F9E-5197-D240-A731-47C5D0A65F4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943E9A6-A565-9144-888D-3E189060EE29}"/>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84" name="TextBox 83">
                    <a:extLst>
                      <a:ext uri="{FF2B5EF4-FFF2-40B4-BE49-F238E27FC236}">
                        <a16:creationId xmlns:a16="http://schemas.microsoft.com/office/drawing/2014/main" id="{5ECAB138-A510-D34A-A04C-8BD2F556EE3B}"/>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5"/>
                    <a:stretch>
                      <a:fillRect l="-14286" t="-18182" r="-21429" b="-40909"/>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173BFA68-A6FC-3047-B2AA-58B2D50EFA60}"/>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6C04B55-4847-9D45-AB20-71B1521C45F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852B3C-2C46-B04A-8627-13D41A529484}"/>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7" name="TextBox 86">
                    <a:extLst>
                      <a:ext uri="{FF2B5EF4-FFF2-40B4-BE49-F238E27FC236}">
                        <a16:creationId xmlns:a16="http://schemas.microsoft.com/office/drawing/2014/main" id="{D9A229A2-207C-F045-BB77-28FF6DBB55B4}"/>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6"/>
                    <a:stretch>
                      <a:fillRect b="-3030"/>
                    </a:stretch>
                  </a:blipFill>
                </p:spPr>
                <p:txBody>
                  <a:bodyPr/>
                  <a:lstStyle/>
                  <a:p>
                    <a:r>
                      <a:rPr lang="en-CN">
                        <a:noFill/>
                      </a:rPr>
                      <a:t> </a:t>
                    </a:r>
                  </a:p>
                </p:txBody>
              </p:sp>
            </mc:Fallback>
          </mc:AlternateContent>
          <p:cxnSp>
            <p:nvCxnSpPr>
              <p:cNvPr id="43" name="Straight Arrow Connector 42">
                <a:extLst>
                  <a:ext uri="{FF2B5EF4-FFF2-40B4-BE49-F238E27FC236}">
                    <a16:creationId xmlns:a16="http://schemas.microsoft.com/office/drawing/2014/main" id="{3D8BD86E-8BBB-B843-9807-6C66AEBDD930}"/>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4FC803-265C-764E-883B-42D7721E64DC}"/>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7DD5A0-13D6-FA44-A7A3-CB8DBFD1FF3E}"/>
                </a:ext>
              </a:extLst>
            </p:cNvPr>
            <p:cNvGrpSpPr/>
            <p:nvPr/>
          </p:nvGrpSpPr>
          <p:grpSpPr>
            <a:xfrm>
              <a:off x="8564353" y="1361181"/>
              <a:ext cx="1427074" cy="3126069"/>
              <a:chOff x="2927546" y="1330792"/>
              <a:chExt cx="1427074" cy="3126069"/>
            </a:xfrm>
          </p:grpSpPr>
          <p:grpSp>
            <p:nvGrpSpPr>
              <p:cNvPr id="23" name="Group 22">
                <a:extLst>
                  <a:ext uri="{FF2B5EF4-FFF2-40B4-BE49-F238E27FC236}">
                    <a16:creationId xmlns:a16="http://schemas.microsoft.com/office/drawing/2014/main" id="{21C0BA1D-592D-0946-82D1-F81D59E75FFB}"/>
                  </a:ext>
                </a:extLst>
              </p:cNvPr>
              <p:cNvGrpSpPr/>
              <p:nvPr/>
            </p:nvGrpSpPr>
            <p:grpSpPr>
              <a:xfrm>
                <a:off x="3432716" y="4122696"/>
                <a:ext cx="437470" cy="334165"/>
                <a:chOff x="8884363" y="4096731"/>
                <a:chExt cx="437470" cy="334165"/>
              </a:xfrm>
            </p:grpSpPr>
            <p:sp>
              <p:nvSpPr>
                <p:cNvPr id="33" name="Rectangle 32">
                  <a:extLst>
                    <a:ext uri="{FF2B5EF4-FFF2-40B4-BE49-F238E27FC236}">
                      <a16:creationId xmlns:a16="http://schemas.microsoft.com/office/drawing/2014/main" id="{7D4A833A-1733-0A45-B536-3EB1C51F48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79F2F03-B854-7247-BF1B-C8ADD7CA47A6}"/>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𝟒</m:t>
                                </m:r>
                              </m:sub>
                            </m:sSub>
                          </m:oMath>
                        </m:oMathPara>
                      </a14:m>
                      <a:endParaRPr lang="en-CN" b="1" dirty="0">
                        <a:latin typeface="+mn-ea"/>
                      </a:endParaRPr>
                    </a:p>
                  </p:txBody>
                </p:sp>
              </mc:Choice>
              <mc:Fallback xmlns="">
                <p:sp>
                  <p:nvSpPr>
                    <p:cNvPr id="104" name="TextBox 103">
                      <a:extLst>
                        <a:ext uri="{FF2B5EF4-FFF2-40B4-BE49-F238E27FC236}">
                          <a16:creationId xmlns:a16="http://schemas.microsoft.com/office/drawing/2014/main" id="{5160C72A-E1A5-2543-93F1-9487BB04A788}"/>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7"/>
                      <a:stretch>
                        <a:fillRect l="-8000" r="-4000" b="-13043"/>
                      </a:stretch>
                    </a:blipFill>
                  </p:spPr>
                  <p:txBody>
                    <a:bodyPr/>
                    <a:lstStyle/>
                    <a:p>
                      <a:r>
                        <a:rPr lang="en-CN">
                          <a:noFill/>
                        </a:rPr>
                        <a:t> </a:t>
                      </a:r>
                    </a:p>
                  </p:txBody>
                </p:sp>
              </mc:Fallback>
            </mc:AlternateContent>
          </p:grpSp>
          <p:sp>
            <p:nvSpPr>
              <p:cNvPr id="24" name="Oval 23">
                <a:extLst>
                  <a:ext uri="{FF2B5EF4-FFF2-40B4-BE49-F238E27FC236}">
                    <a16:creationId xmlns:a16="http://schemas.microsoft.com/office/drawing/2014/main" id="{77DB5C39-D8AA-FF49-AF9C-580259E066F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25" name="Straight Arrow Connector 24">
                <a:extLst>
                  <a:ext uri="{FF2B5EF4-FFF2-40B4-BE49-F238E27FC236}">
                    <a16:creationId xmlns:a16="http://schemas.microsoft.com/office/drawing/2014/main" id="{F1A48F39-97BA-E847-85DA-62AC71970127}"/>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D782D-4336-B240-81F5-D750F3F4DC3F}"/>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96" name="TextBox 95">
                    <a:extLst>
                      <a:ext uri="{FF2B5EF4-FFF2-40B4-BE49-F238E27FC236}">
                        <a16:creationId xmlns:a16="http://schemas.microsoft.com/office/drawing/2014/main" id="{816EF478-BAAC-A746-B1BB-10BDFD0DBDCA}"/>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8"/>
                    <a:stretch>
                      <a:fillRect b="-30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796BC6-23C8-5449-A3CB-850BB64381AC}"/>
                      </a:ext>
                    </a:extLst>
                  </p:cNvPr>
                  <p:cNvSpPr txBox="1"/>
                  <p:nvPr/>
                </p:nvSpPr>
                <p:spPr>
                  <a:xfrm>
                    <a:off x="3567761" y="1330792"/>
                    <a:ext cx="34054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97" name="TextBox 96">
                    <a:extLst>
                      <a:ext uri="{FF2B5EF4-FFF2-40B4-BE49-F238E27FC236}">
                        <a16:creationId xmlns:a16="http://schemas.microsoft.com/office/drawing/2014/main" id="{C3AB8A1E-7B60-E64D-8022-BE5CA7745ACA}"/>
                      </a:ext>
                    </a:extLst>
                  </p:cNvPr>
                  <p:cNvSpPr txBox="1">
                    <a:spLocks noRot="1" noChangeAspect="1" noMove="1" noResize="1" noEditPoints="1" noAdjustHandles="1" noChangeArrowheads="1" noChangeShapeType="1" noTextEdit="1"/>
                  </p:cNvSpPr>
                  <p:nvPr/>
                </p:nvSpPr>
                <p:spPr>
                  <a:xfrm>
                    <a:off x="3567761" y="1330792"/>
                    <a:ext cx="340542" cy="276999"/>
                  </a:xfrm>
                  <a:prstGeom prst="rect">
                    <a:avLst/>
                  </a:prstGeom>
                  <a:blipFill>
                    <a:blip r:embed="rId19"/>
                    <a:stretch>
                      <a:fillRect l="-14286" t="-13043" r="-21429" b="-34783"/>
                    </a:stretch>
                  </a:blipFill>
                </p:spPr>
                <p:txBody>
                  <a:bodyPr/>
                  <a:lstStyle/>
                  <a:p>
                    <a:r>
                      <a:rPr lang="en-CN">
                        <a:noFill/>
                      </a:rPr>
                      <a:t> </a:t>
                    </a:r>
                  </a:p>
                </p:txBody>
              </p:sp>
            </mc:Fallback>
          </mc:AlternateContent>
          <p:cxnSp>
            <p:nvCxnSpPr>
              <p:cNvPr id="28" name="Straight Arrow Connector 27">
                <a:extLst>
                  <a:ext uri="{FF2B5EF4-FFF2-40B4-BE49-F238E27FC236}">
                    <a16:creationId xmlns:a16="http://schemas.microsoft.com/office/drawing/2014/main" id="{04EE6226-0D9C-E848-BF51-8FCB1A48B072}"/>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3643F21-B7AA-7F46-9646-28ACDDB3593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46760E-A532-4643-AFC8-E2F271A40E39}"/>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100" name="TextBox 99">
                    <a:extLst>
                      <a:ext uri="{FF2B5EF4-FFF2-40B4-BE49-F238E27FC236}">
                        <a16:creationId xmlns:a16="http://schemas.microsoft.com/office/drawing/2014/main" id="{92F57046-A485-7B4A-9F4B-9E3F8E1FC4A6}"/>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20"/>
                    <a:stretch>
                      <a:fillRect/>
                    </a:stretch>
                  </a:blipFill>
                </p:spPr>
                <p:txBody>
                  <a:bodyPr/>
                  <a:lstStyle/>
                  <a:p>
                    <a:r>
                      <a:rPr lang="en-CN">
                        <a:noFill/>
                      </a:rPr>
                      <a:t> </a:t>
                    </a:r>
                  </a:p>
                </p:txBody>
              </p:sp>
            </mc:Fallback>
          </mc:AlternateContent>
          <p:cxnSp>
            <p:nvCxnSpPr>
              <p:cNvPr id="31" name="Straight Arrow Connector 30">
                <a:extLst>
                  <a:ext uri="{FF2B5EF4-FFF2-40B4-BE49-F238E27FC236}">
                    <a16:creationId xmlns:a16="http://schemas.microsoft.com/office/drawing/2014/main" id="{69A6C7F2-0C76-8D46-86F1-F43812B07A66}"/>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28872-C853-E147-B406-3484C7615885}"/>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7" name="Freeform 16">
              <a:extLst>
                <a:ext uri="{FF2B5EF4-FFF2-40B4-BE49-F238E27FC236}">
                  <a16:creationId xmlns:a16="http://schemas.microsoft.com/office/drawing/2014/main" id="{B7A45B8D-09D0-A048-BADB-90C22564A0E3}"/>
                </a:ext>
              </a:extLst>
            </p:cNvPr>
            <p:cNvSpPr/>
            <p:nvPr/>
          </p:nvSpPr>
          <p:spPr>
            <a:xfrm>
              <a:off x="3183333" y="2342605"/>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8" name="Freeform 17">
              <a:extLst>
                <a:ext uri="{FF2B5EF4-FFF2-40B4-BE49-F238E27FC236}">
                  <a16:creationId xmlns:a16="http://schemas.microsoft.com/office/drawing/2014/main" id="{9E1CEBEE-726A-1A44-885D-27DA910A0FC7}"/>
                </a:ext>
              </a:extLst>
            </p:cNvPr>
            <p:cNvSpPr/>
            <p:nvPr/>
          </p:nvSpPr>
          <p:spPr>
            <a:xfrm>
              <a:off x="5182777" y="2335094"/>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9" name="Freeform 18">
              <a:extLst>
                <a:ext uri="{FF2B5EF4-FFF2-40B4-BE49-F238E27FC236}">
                  <a16:creationId xmlns:a16="http://schemas.microsoft.com/office/drawing/2014/main" id="{DF66695A-4370-E042-910C-3532E596CF72}"/>
                </a:ext>
              </a:extLst>
            </p:cNvPr>
            <p:cNvSpPr/>
            <p:nvPr/>
          </p:nvSpPr>
          <p:spPr>
            <a:xfrm>
              <a:off x="7063270" y="2326040"/>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0" name="Freeform 19">
              <a:extLst>
                <a:ext uri="{FF2B5EF4-FFF2-40B4-BE49-F238E27FC236}">
                  <a16:creationId xmlns:a16="http://schemas.microsoft.com/office/drawing/2014/main" id="{C586FCA0-6C41-B840-BFEE-08B8AB328482}"/>
                </a:ext>
              </a:extLst>
            </p:cNvPr>
            <p:cNvSpPr/>
            <p:nvPr/>
          </p:nvSpPr>
          <p:spPr>
            <a:xfrm rot="10800000">
              <a:off x="4105955" y="3208407"/>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1" name="Freeform 20">
              <a:extLst>
                <a:ext uri="{FF2B5EF4-FFF2-40B4-BE49-F238E27FC236}">
                  <a16:creationId xmlns:a16="http://schemas.microsoft.com/office/drawing/2014/main" id="{2076C4E5-425E-8340-BFDB-01726CC65FA2}"/>
                </a:ext>
              </a:extLst>
            </p:cNvPr>
            <p:cNvSpPr/>
            <p:nvPr/>
          </p:nvSpPr>
          <p:spPr>
            <a:xfrm rot="10800000">
              <a:off x="7878013" y="3224947"/>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2" name="Freeform 21">
              <a:extLst>
                <a:ext uri="{FF2B5EF4-FFF2-40B4-BE49-F238E27FC236}">
                  <a16:creationId xmlns:a16="http://schemas.microsoft.com/office/drawing/2014/main" id="{6E09E280-49E0-5349-B2CE-9579FD083AC8}"/>
                </a:ext>
              </a:extLst>
            </p:cNvPr>
            <p:cNvSpPr/>
            <p:nvPr/>
          </p:nvSpPr>
          <p:spPr>
            <a:xfrm rot="10800000">
              <a:off x="6010270" y="3243510"/>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grpSp>
    </p:spTree>
    <p:extLst>
      <p:ext uri="{BB962C8B-B14F-4D97-AF65-F5344CB8AC3E}">
        <p14:creationId xmlns:p14="http://schemas.microsoft.com/office/powerpoint/2010/main" val="279118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136022" y="680485"/>
            <a:ext cx="9131300" cy="581057"/>
          </a:xfrm>
          <a:prstGeom prst="rect">
            <a:avLst/>
          </a:prstGeom>
          <a:noFill/>
        </p:spPr>
        <p:txBody>
          <a:bodyPr wrap="square" rtlCol="0">
            <a:spAutoFit/>
          </a:bodyPr>
          <a:lstStyle/>
          <a:p>
            <a:pPr marL="800100" lvl="1" indent="-342900">
              <a:lnSpc>
                <a:spcPct val="150000"/>
              </a:lnSpc>
              <a:buFont typeface="Wingdings" pitchFamily="2" charset="2"/>
              <a:buChar char="Ø"/>
            </a:pPr>
            <a:r>
              <a:rPr lang="en-CN" sz="2400" dirty="0">
                <a:latin typeface="+mn-ea"/>
              </a:rPr>
              <a:t>用全连接神经网络来建模</a:t>
            </a:r>
          </a:p>
        </p:txBody>
      </p:sp>
      <p:cxnSp>
        <p:nvCxnSpPr>
          <p:cNvPr id="11" name="直線單箭頭接點 3">
            <a:extLst>
              <a:ext uri="{FF2B5EF4-FFF2-40B4-BE49-F238E27FC236}">
                <a16:creationId xmlns:a16="http://schemas.microsoft.com/office/drawing/2014/main" id="{3026F777-ECC5-90FC-B3E6-96001FF259E1}"/>
              </a:ext>
            </a:extLst>
          </p:cNvPr>
          <p:cNvCxnSpPr>
            <a:cxnSpLocks/>
          </p:cNvCxnSpPr>
          <p:nvPr/>
        </p:nvCxnSpPr>
        <p:spPr>
          <a:xfrm>
            <a:off x="4281953" y="2152230"/>
            <a:ext cx="2535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4">
            <a:extLst>
              <a:ext uri="{FF2B5EF4-FFF2-40B4-BE49-F238E27FC236}">
                <a16:creationId xmlns:a16="http://schemas.microsoft.com/office/drawing/2014/main" id="{EA6A50F9-C3DC-2B1A-8B34-95D2C9B14D30}"/>
              </a:ext>
            </a:extLst>
          </p:cNvPr>
          <p:cNvCxnSpPr>
            <a:cxnSpLocks/>
            <a:endCxn id="31" idx="2"/>
          </p:cNvCxnSpPr>
          <p:nvPr/>
        </p:nvCxnSpPr>
        <p:spPr>
          <a:xfrm flipV="1">
            <a:off x="4281952" y="2178104"/>
            <a:ext cx="2535723" cy="1487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5">
            <a:extLst>
              <a:ext uri="{FF2B5EF4-FFF2-40B4-BE49-F238E27FC236}">
                <a16:creationId xmlns:a16="http://schemas.microsoft.com/office/drawing/2014/main" id="{76DE02CC-D393-5428-8AF9-96BB05ACF0E8}"/>
              </a:ext>
            </a:extLst>
          </p:cNvPr>
          <p:cNvCxnSpPr>
            <a:cxnSpLocks/>
            <a:endCxn id="31" idx="2"/>
          </p:cNvCxnSpPr>
          <p:nvPr/>
        </p:nvCxnSpPr>
        <p:spPr>
          <a:xfrm flipV="1">
            <a:off x="4281952" y="2178104"/>
            <a:ext cx="2535723" cy="30512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6">
            <a:extLst>
              <a:ext uri="{FF2B5EF4-FFF2-40B4-BE49-F238E27FC236}">
                <a16:creationId xmlns:a16="http://schemas.microsoft.com/office/drawing/2014/main" id="{A2AC43B6-E07E-9F9A-6D96-D86176FC42B5}"/>
              </a:ext>
            </a:extLst>
          </p:cNvPr>
          <p:cNvGrpSpPr/>
          <p:nvPr/>
        </p:nvGrpSpPr>
        <p:grpSpPr>
          <a:xfrm>
            <a:off x="3896921" y="1908330"/>
            <a:ext cx="369332" cy="394455"/>
            <a:chOff x="674398" y="1660770"/>
            <a:chExt cx="369332" cy="394455"/>
          </a:xfrm>
        </p:grpSpPr>
        <p:sp>
          <p:nvSpPr>
            <p:cNvPr id="15" name="矩形 7">
              <a:extLst>
                <a:ext uri="{FF2B5EF4-FFF2-40B4-BE49-F238E27FC236}">
                  <a16:creationId xmlns:a16="http://schemas.microsoft.com/office/drawing/2014/main" id="{0F7B12E7-F8F6-0ED0-53CA-233957AFFF0D}"/>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 name="文字方塊 8">
                  <a:extLst>
                    <a:ext uri="{FF2B5EF4-FFF2-40B4-BE49-F238E27FC236}">
                      <a16:creationId xmlns:a16="http://schemas.microsoft.com/office/drawing/2014/main" id="{266B51EB-FF23-A36F-3145-47B9C964491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9" name="文字方塊 8">
                  <a:extLst>
                    <a:ext uri="{FF2B5EF4-FFF2-40B4-BE49-F238E27FC236}">
                      <a16:creationId xmlns:a16="http://schemas.microsoft.com/office/drawing/2014/main" id="{583B91E6-31B2-4466-AEF3-4CB4F00C1F55}"/>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3"/>
                  <a:stretch>
                    <a:fillRect l="-30000" r="-32500" b="-16667"/>
                  </a:stretch>
                </a:blipFill>
              </p:spPr>
              <p:txBody>
                <a:bodyPr/>
                <a:lstStyle/>
                <a:p>
                  <a:r>
                    <a:rPr lang="zh-TW" altLang="en-US">
                      <a:noFill/>
                    </a:rPr>
                    <a:t> </a:t>
                  </a:r>
                </a:p>
              </p:txBody>
            </p:sp>
          </mc:Fallback>
        </mc:AlternateContent>
      </p:grpSp>
      <p:grpSp>
        <p:nvGrpSpPr>
          <p:cNvPr id="17" name="群組 9">
            <a:extLst>
              <a:ext uri="{FF2B5EF4-FFF2-40B4-BE49-F238E27FC236}">
                <a16:creationId xmlns:a16="http://schemas.microsoft.com/office/drawing/2014/main" id="{A7D66D9C-48A2-1A5E-C127-FAAAAEEF15BA}"/>
              </a:ext>
            </a:extLst>
          </p:cNvPr>
          <p:cNvGrpSpPr/>
          <p:nvPr/>
        </p:nvGrpSpPr>
        <p:grpSpPr>
          <a:xfrm>
            <a:off x="3881627" y="3531192"/>
            <a:ext cx="369332" cy="399084"/>
            <a:chOff x="674398" y="1660770"/>
            <a:chExt cx="369332" cy="399084"/>
          </a:xfrm>
        </p:grpSpPr>
        <p:sp>
          <p:nvSpPr>
            <p:cNvPr id="18" name="矩形 10">
              <a:extLst>
                <a:ext uri="{FF2B5EF4-FFF2-40B4-BE49-F238E27FC236}">
                  <a16:creationId xmlns:a16="http://schemas.microsoft.com/office/drawing/2014/main" id="{81D7E5E2-80D8-51E0-12AE-F13F226BC503}"/>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1">
                  <a:extLst>
                    <a:ext uri="{FF2B5EF4-FFF2-40B4-BE49-F238E27FC236}">
                      <a16:creationId xmlns:a16="http://schemas.microsoft.com/office/drawing/2014/main" id="{68517A84-4958-659E-B3D8-1801FEC91B71}"/>
                    </a:ext>
                  </a:extLst>
                </p:cNvPr>
                <p:cNvSpPr txBox="1"/>
                <p:nvPr/>
              </p:nvSpPr>
              <p:spPr>
                <a:xfrm>
                  <a:off x="749516" y="1660770"/>
                  <a:ext cx="241733"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Sub>
                      </m:oMath>
                    </m:oMathPara>
                  </a14:m>
                  <a:endParaRPr lang="zh-TW" altLang="en-US" sz="2400" dirty="0"/>
                </a:p>
              </p:txBody>
            </p:sp>
          </mc:Choice>
          <mc:Fallback xmlns="">
            <p:sp>
              <p:nvSpPr>
                <p:cNvPr id="12" name="文字方塊 11">
                  <a:extLst>
                    <a:ext uri="{FF2B5EF4-FFF2-40B4-BE49-F238E27FC236}">
                      <a16:creationId xmlns:a16="http://schemas.microsoft.com/office/drawing/2014/main" id="{B7B63219-7760-47DA-A69C-A4849A54534C}"/>
                    </a:ext>
                  </a:extLst>
                </p:cNvPr>
                <p:cNvSpPr txBox="1">
                  <a:spLocks noRot="1" noChangeAspect="1" noMove="1" noResize="1" noEditPoints="1" noAdjustHandles="1" noChangeArrowheads="1" noChangeShapeType="1" noTextEdit="1"/>
                </p:cNvSpPr>
                <p:nvPr/>
              </p:nvSpPr>
              <p:spPr>
                <a:xfrm>
                  <a:off x="749516" y="1660770"/>
                  <a:ext cx="241733" cy="399084"/>
                </a:xfrm>
                <a:prstGeom prst="rect">
                  <a:avLst/>
                </a:prstGeom>
                <a:blipFill>
                  <a:blip r:embed="rId4"/>
                  <a:stretch>
                    <a:fillRect l="-33333" r="-43590" b="-24242"/>
                  </a:stretch>
                </a:blipFill>
              </p:spPr>
              <p:txBody>
                <a:bodyPr/>
                <a:lstStyle/>
                <a:p>
                  <a:r>
                    <a:rPr lang="zh-TW" altLang="en-US">
                      <a:noFill/>
                    </a:rPr>
                    <a:t> </a:t>
                  </a:r>
                </a:p>
              </p:txBody>
            </p:sp>
          </mc:Fallback>
        </mc:AlternateContent>
      </p:grpSp>
      <p:grpSp>
        <p:nvGrpSpPr>
          <p:cNvPr id="20" name="群組 12">
            <a:extLst>
              <a:ext uri="{FF2B5EF4-FFF2-40B4-BE49-F238E27FC236}">
                <a16:creationId xmlns:a16="http://schemas.microsoft.com/office/drawing/2014/main" id="{6EBDACFC-0E6D-D1CC-9DF8-807D666C4AFA}"/>
              </a:ext>
            </a:extLst>
          </p:cNvPr>
          <p:cNvGrpSpPr/>
          <p:nvPr/>
        </p:nvGrpSpPr>
        <p:grpSpPr>
          <a:xfrm>
            <a:off x="3890693" y="5135748"/>
            <a:ext cx="369332" cy="394455"/>
            <a:chOff x="674398" y="1660770"/>
            <a:chExt cx="369332" cy="394455"/>
          </a:xfrm>
        </p:grpSpPr>
        <p:sp>
          <p:nvSpPr>
            <p:cNvPr id="21" name="矩形 13">
              <a:extLst>
                <a:ext uri="{FF2B5EF4-FFF2-40B4-BE49-F238E27FC236}">
                  <a16:creationId xmlns:a16="http://schemas.microsoft.com/office/drawing/2014/main" id="{5B6352C7-F53E-6DE8-F5AE-989744E15AA0}"/>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文字方塊 14">
                  <a:extLst>
                    <a:ext uri="{FF2B5EF4-FFF2-40B4-BE49-F238E27FC236}">
                      <a16:creationId xmlns:a16="http://schemas.microsoft.com/office/drawing/2014/main" id="{09C992C8-0660-6834-C868-39BF3C1B8773}"/>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𝑘</m:t>
                            </m:r>
                          </m:sub>
                        </m:sSub>
                      </m:oMath>
                    </m:oMathPara>
                  </a14:m>
                  <a:endParaRPr lang="zh-TW" altLang="en-US" sz="2400" dirty="0"/>
                </a:p>
              </p:txBody>
            </p:sp>
          </mc:Choice>
          <mc:Fallback xmlns="">
            <p:sp>
              <p:nvSpPr>
                <p:cNvPr id="15" name="文字方塊 14">
                  <a:extLst>
                    <a:ext uri="{FF2B5EF4-FFF2-40B4-BE49-F238E27FC236}">
                      <a16:creationId xmlns:a16="http://schemas.microsoft.com/office/drawing/2014/main" id="{BF738567-62AC-4A1D-AD29-5467F0884AA4}"/>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5"/>
                  <a:stretch>
                    <a:fillRect l="-30000" r="-55000" b="-14754"/>
                  </a:stretch>
                </a:blipFill>
              </p:spPr>
              <p:txBody>
                <a:bodyPr/>
                <a:lstStyle/>
                <a:p>
                  <a:r>
                    <a:rPr lang="zh-TW" altLang="en-US">
                      <a:noFill/>
                    </a:rPr>
                    <a:t> </a:t>
                  </a:r>
                </a:p>
              </p:txBody>
            </p:sp>
          </mc:Fallback>
        </mc:AlternateContent>
      </p:grpSp>
      <p:cxnSp>
        <p:nvCxnSpPr>
          <p:cNvPr id="24" name="直線單箭頭接點 15">
            <a:extLst>
              <a:ext uri="{FF2B5EF4-FFF2-40B4-BE49-F238E27FC236}">
                <a16:creationId xmlns:a16="http://schemas.microsoft.com/office/drawing/2014/main" id="{D73EB31A-AFF5-20F6-B06D-856290C71314}"/>
              </a:ext>
            </a:extLst>
          </p:cNvPr>
          <p:cNvCxnSpPr>
            <a:cxnSpLocks/>
            <a:endCxn id="34" idx="2"/>
          </p:cNvCxnSpPr>
          <p:nvPr/>
        </p:nvCxnSpPr>
        <p:spPr>
          <a:xfrm>
            <a:off x="4281951" y="2117751"/>
            <a:ext cx="2543317" cy="1626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6">
            <a:extLst>
              <a:ext uri="{FF2B5EF4-FFF2-40B4-BE49-F238E27FC236}">
                <a16:creationId xmlns:a16="http://schemas.microsoft.com/office/drawing/2014/main" id="{37017FC6-EC32-563C-FCA2-01DDF4E7F22B}"/>
              </a:ext>
            </a:extLst>
          </p:cNvPr>
          <p:cNvCxnSpPr>
            <a:cxnSpLocks/>
            <a:endCxn id="34" idx="2"/>
          </p:cNvCxnSpPr>
          <p:nvPr/>
        </p:nvCxnSpPr>
        <p:spPr>
          <a:xfrm>
            <a:off x="4281952" y="3724172"/>
            <a:ext cx="2543316" cy="196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17">
            <a:extLst>
              <a:ext uri="{FF2B5EF4-FFF2-40B4-BE49-F238E27FC236}">
                <a16:creationId xmlns:a16="http://schemas.microsoft.com/office/drawing/2014/main" id="{4FAB3B1A-1C81-56B0-5398-6C8C0BB0124B}"/>
              </a:ext>
            </a:extLst>
          </p:cNvPr>
          <p:cNvCxnSpPr>
            <a:cxnSpLocks/>
            <a:endCxn id="34" idx="2"/>
          </p:cNvCxnSpPr>
          <p:nvPr/>
        </p:nvCxnSpPr>
        <p:spPr>
          <a:xfrm flipV="1">
            <a:off x="4253796" y="3743820"/>
            <a:ext cx="2571472" cy="1518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18">
            <a:extLst>
              <a:ext uri="{FF2B5EF4-FFF2-40B4-BE49-F238E27FC236}">
                <a16:creationId xmlns:a16="http://schemas.microsoft.com/office/drawing/2014/main" id="{99340C9E-AE04-EBDC-0CBB-8A3908F78DBB}"/>
              </a:ext>
            </a:extLst>
          </p:cNvPr>
          <p:cNvCxnSpPr>
            <a:cxnSpLocks/>
            <a:endCxn id="37" idx="2"/>
          </p:cNvCxnSpPr>
          <p:nvPr/>
        </p:nvCxnSpPr>
        <p:spPr>
          <a:xfrm>
            <a:off x="4266253" y="2162788"/>
            <a:ext cx="2526296" cy="31587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9">
            <a:extLst>
              <a:ext uri="{FF2B5EF4-FFF2-40B4-BE49-F238E27FC236}">
                <a16:creationId xmlns:a16="http://schemas.microsoft.com/office/drawing/2014/main" id="{190EFC55-81C1-A949-4448-8E5B797E1716}"/>
              </a:ext>
            </a:extLst>
          </p:cNvPr>
          <p:cNvCxnSpPr>
            <a:cxnSpLocks/>
            <a:endCxn id="37" idx="2"/>
          </p:cNvCxnSpPr>
          <p:nvPr/>
        </p:nvCxnSpPr>
        <p:spPr>
          <a:xfrm>
            <a:off x="4266252" y="3769209"/>
            <a:ext cx="2526297" cy="1552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0">
            <a:extLst>
              <a:ext uri="{FF2B5EF4-FFF2-40B4-BE49-F238E27FC236}">
                <a16:creationId xmlns:a16="http://schemas.microsoft.com/office/drawing/2014/main" id="{7F23E35E-90D8-F465-319B-E722F329A270}"/>
              </a:ext>
            </a:extLst>
          </p:cNvPr>
          <p:cNvCxnSpPr>
            <a:cxnSpLocks/>
          </p:cNvCxnSpPr>
          <p:nvPr/>
        </p:nvCxnSpPr>
        <p:spPr>
          <a:xfrm flipV="1">
            <a:off x="4281953" y="5336085"/>
            <a:ext cx="2510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7">
            <a:extLst>
              <a:ext uri="{FF2B5EF4-FFF2-40B4-BE49-F238E27FC236}">
                <a16:creationId xmlns:a16="http://schemas.microsoft.com/office/drawing/2014/main" id="{F09C83F9-9CA1-BFB5-0087-E6A0835D1091}"/>
              </a:ext>
            </a:extLst>
          </p:cNvPr>
          <p:cNvGrpSpPr/>
          <p:nvPr/>
        </p:nvGrpSpPr>
        <p:grpSpPr>
          <a:xfrm>
            <a:off x="6817675" y="1859016"/>
            <a:ext cx="638175" cy="638175"/>
            <a:chOff x="8370546" y="1983114"/>
            <a:chExt cx="638175" cy="638175"/>
          </a:xfrm>
        </p:grpSpPr>
        <p:sp>
          <p:nvSpPr>
            <p:cNvPr id="31" name="橢圓 21">
              <a:extLst>
                <a:ext uri="{FF2B5EF4-FFF2-40B4-BE49-F238E27FC236}">
                  <a16:creationId xmlns:a16="http://schemas.microsoft.com/office/drawing/2014/main" id="{D945C74C-A856-A7D0-1ABD-6D8B114B092A}"/>
                </a:ext>
              </a:extLst>
            </p:cNvPr>
            <p:cNvSpPr/>
            <p:nvPr/>
          </p:nvSpPr>
          <p:spPr>
            <a:xfrm>
              <a:off x="8370546" y="1983114"/>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手繪多邊形 108">
              <a:extLst>
                <a:ext uri="{FF2B5EF4-FFF2-40B4-BE49-F238E27FC236}">
                  <a16:creationId xmlns:a16="http://schemas.microsoft.com/office/drawing/2014/main" id="{B08B29A3-0E7D-ED22-08EE-4217013B91F6}"/>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28">
            <a:extLst>
              <a:ext uri="{FF2B5EF4-FFF2-40B4-BE49-F238E27FC236}">
                <a16:creationId xmlns:a16="http://schemas.microsoft.com/office/drawing/2014/main" id="{206BCAD9-BE91-AAB3-A6B0-D38E2627BAEE}"/>
              </a:ext>
            </a:extLst>
          </p:cNvPr>
          <p:cNvGrpSpPr/>
          <p:nvPr/>
        </p:nvGrpSpPr>
        <p:grpSpPr>
          <a:xfrm>
            <a:off x="6825268" y="3424732"/>
            <a:ext cx="638175" cy="638175"/>
            <a:chOff x="8378140" y="3515828"/>
            <a:chExt cx="638175" cy="638175"/>
          </a:xfrm>
        </p:grpSpPr>
        <p:sp>
          <p:nvSpPr>
            <p:cNvPr id="34" name="橢圓 22">
              <a:extLst>
                <a:ext uri="{FF2B5EF4-FFF2-40B4-BE49-F238E27FC236}">
                  <a16:creationId xmlns:a16="http://schemas.microsoft.com/office/drawing/2014/main" id="{EB2D2BD4-3AEF-E520-CA58-EE1AEA82FFB5}"/>
                </a:ext>
              </a:extLst>
            </p:cNvPr>
            <p:cNvSpPr/>
            <p:nvPr/>
          </p:nvSpPr>
          <p:spPr>
            <a:xfrm>
              <a:off x="8378140" y="3515828"/>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手繪多邊形 108">
              <a:extLst>
                <a:ext uri="{FF2B5EF4-FFF2-40B4-BE49-F238E27FC236}">
                  <a16:creationId xmlns:a16="http://schemas.microsoft.com/office/drawing/2014/main" id="{69B5AA09-C754-C375-706A-EA4670042C93}"/>
                </a:ext>
              </a:extLst>
            </p:cNvPr>
            <p:cNvSpPr/>
            <p:nvPr/>
          </p:nvSpPr>
          <p:spPr>
            <a:xfrm>
              <a:off x="8458600" y="3669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29">
            <a:extLst>
              <a:ext uri="{FF2B5EF4-FFF2-40B4-BE49-F238E27FC236}">
                <a16:creationId xmlns:a16="http://schemas.microsoft.com/office/drawing/2014/main" id="{0EC3A048-F431-4AB9-7175-06A17E2A7DAE}"/>
              </a:ext>
            </a:extLst>
          </p:cNvPr>
          <p:cNvGrpSpPr/>
          <p:nvPr/>
        </p:nvGrpSpPr>
        <p:grpSpPr>
          <a:xfrm>
            <a:off x="6792549" y="5002483"/>
            <a:ext cx="638175" cy="638175"/>
            <a:chOff x="8345419" y="5048542"/>
            <a:chExt cx="638175" cy="638175"/>
          </a:xfrm>
        </p:grpSpPr>
        <p:sp>
          <p:nvSpPr>
            <p:cNvPr id="37" name="橢圓 23">
              <a:extLst>
                <a:ext uri="{FF2B5EF4-FFF2-40B4-BE49-F238E27FC236}">
                  <a16:creationId xmlns:a16="http://schemas.microsoft.com/office/drawing/2014/main" id="{68B11705-1C49-08CA-7F49-7241A3ABB8FE}"/>
                </a:ext>
              </a:extLst>
            </p:cNvPr>
            <p:cNvSpPr/>
            <p:nvPr/>
          </p:nvSpPr>
          <p:spPr>
            <a:xfrm>
              <a:off x="8345419" y="5048542"/>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手繪多邊形 108">
              <a:extLst>
                <a:ext uri="{FF2B5EF4-FFF2-40B4-BE49-F238E27FC236}">
                  <a16:creationId xmlns:a16="http://schemas.microsoft.com/office/drawing/2014/main" id="{A32E0E86-D141-AF55-C4F8-8D38447B9ECE}"/>
                </a:ext>
              </a:extLst>
            </p:cNvPr>
            <p:cNvSpPr/>
            <p:nvPr/>
          </p:nvSpPr>
          <p:spPr>
            <a:xfrm>
              <a:off x="8454683" y="52157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39" name="表格 23">
            <a:extLst>
              <a:ext uri="{FF2B5EF4-FFF2-40B4-BE49-F238E27FC236}">
                <a16:creationId xmlns:a16="http://schemas.microsoft.com/office/drawing/2014/main" id="{4536D2B2-D952-0DE7-7CE7-E2C14137BF26}"/>
              </a:ext>
            </a:extLst>
          </p:cNvPr>
          <p:cNvGraphicFramePr>
            <a:graphicFrameLocks noGrp="1"/>
          </p:cNvGraphicFramePr>
          <p:nvPr>
            <p:extLst>
              <p:ext uri="{D42A27DB-BD31-4B8C-83A1-F6EECF244321}">
                <p14:modId xmlns:p14="http://schemas.microsoft.com/office/powerpoint/2010/main" val="2201173210"/>
              </p:ext>
            </p:extLst>
          </p:nvPr>
        </p:nvGraphicFramePr>
        <p:xfrm>
          <a:off x="1588505" y="1521496"/>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4630">
                <a:tc>
                  <a:txBody>
                    <a:bodyPr/>
                    <a:lstStyle/>
                    <a:p>
                      <a:endParaRPr lang="zh-TW" altLang="en-US" sz="900"/>
                    </a:p>
                  </a:txBody>
                  <a:tcPr>
                    <a:solidFill>
                      <a:schemeClr val="accent1">
                        <a:lumMod val="40000"/>
                        <a:lumOff val="60000"/>
                      </a:schemeClr>
                    </a:solidFill>
                  </a:tcPr>
                </a:tc>
                <a:extLst>
                  <a:ext uri="{0D108BD9-81ED-4DB2-BD59-A6C34878D82A}">
                    <a16:rowId xmlns:a16="http://schemas.microsoft.com/office/drawing/2014/main" val="1717292625"/>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2278745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56491554"/>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41421192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41" name="表格 32">
            <a:extLst>
              <a:ext uri="{FF2B5EF4-FFF2-40B4-BE49-F238E27FC236}">
                <a16:creationId xmlns:a16="http://schemas.microsoft.com/office/drawing/2014/main" id="{7D612EA3-BC24-FC4F-23B7-2655F098953A}"/>
              </a:ext>
            </a:extLst>
          </p:cNvPr>
          <p:cNvGraphicFramePr>
            <a:graphicFrameLocks noGrp="1"/>
          </p:cNvGraphicFramePr>
          <p:nvPr>
            <p:extLst>
              <p:ext uri="{D42A27DB-BD31-4B8C-83A1-F6EECF244321}">
                <p14:modId xmlns:p14="http://schemas.microsoft.com/office/powerpoint/2010/main" val="952666038"/>
              </p:ext>
            </p:extLst>
          </p:nvPr>
        </p:nvGraphicFramePr>
        <p:xfrm>
          <a:off x="1588512" y="269489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1717292625"/>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22787459"/>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1825862684"/>
                  </a:ext>
                </a:extLst>
              </a:tr>
            </a:tbl>
          </a:graphicData>
        </a:graphic>
      </p:graphicFrame>
      <p:sp>
        <p:nvSpPr>
          <p:cNvPr id="42" name="文字方塊 33">
            <a:extLst>
              <a:ext uri="{FF2B5EF4-FFF2-40B4-BE49-F238E27FC236}">
                <a16:creationId xmlns:a16="http://schemas.microsoft.com/office/drawing/2014/main" id="{9A835718-CB67-5852-CCE4-E8C173D1448D}"/>
              </a:ext>
            </a:extLst>
          </p:cNvPr>
          <p:cNvSpPr txBox="1"/>
          <p:nvPr/>
        </p:nvSpPr>
        <p:spPr>
          <a:xfrm>
            <a:off x="2027128" y="1875477"/>
            <a:ext cx="1284258" cy="369332"/>
          </a:xfrm>
          <a:prstGeom prst="rect">
            <a:avLst/>
          </a:prstGeom>
          <a:noFill/>
        </p:spPr>
        <p:txBody>
          <a:bodyPr wrap="square" rtlCol="0">
            <a:spAutoFit/>
          </a:bodyPr>
          <a:lstStyle/>
          <a:p>
            <a:r>
              <a:rPr lang="en-US" altLang="zh-TW" dirty="0"/>
              <a:t>10000</a:t>
            </a:r>
            <a:endParaRPr lang="zh-TW" altLang="en-US" dirty="0"/>
          </a:p>
        </p:txBody>
      </p:sp>
      <p:cxnSp>
        <p:nvCxnSpPr>
          <p:cNvPr id="45" name="直線單箭頭接點 38">
            <a:extLst>
              <a:ext uri="{FF2B5EF4-FFF2-40B4-BE49-F238E27FC236}">
                <a16:creationId xmlns:a16="http://schemas.microsoft.com/office/drawing/2014/main" id="{AE86D860-E47E-81D8-F88E-2549BCF2BB58}"/>
              </a:ext>
            </a:extLst>
          </p:cNvPr>
          <p:cNvCxnSpPr>
            <a:cxnSpLocks/>
          </p:cNvCxnSpPr>
          <p:nvPr/>
        </p:nvCxnSpPr>
        <p:spPr>
          <a:xfrm>
            <a:off x="7469933" y="2162788"/>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0">
            <a:extLst>
              <a:ext uri="{FF2B5EF4-FFF2-40B4-BE49-F238E27FC236}">
                <a16:creationId xmlns:a16="http://schemas.microsoft.com/office/drawing/2014/main" id="{12CEF844-86AA-8094-A903-07D36E850F16}"/>
              </a:ext>
            </a:extLst>
          </p:cNvPr>
          <p:cNvSpPr txBox="1"/>
          <p:nvPr/>
        </p:nvSpPr>
        <p:spPr>
          <a:xfrm>
            <a:off x="3020922" y="5578043"/>
            <a:ext cx="202705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10000 x </a:t>
            </a:r>
            <a:r>
              <a:rPr kumimoji="0" lang="en-US" altLang="zh-CN"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4</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7" name="文字方塊 41">
            <a:extLst>
              <a:ext uri="{FF2B5EF4-FFF2-40B4-BE49-F238E27FC236}">
                <a16:creationId xmlns:a16="http://schemas.microsoft.com/office/drawing/2014/main" id="{3D799358-99D4-8889-EC64-DA27214620B8}"/>
              </a:ext>
            </a:extLst>
          </p:cNvPr>
          <p:cNvSpPr txBox="1"/>
          <p:nvPr/>
        </p:nvSpPr>
        <p:spPr>
          <a:xfrm>
            <a:off x="6690619" y="5640658"/>
            <a:ext cx="90747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8" name="文字方塊 42">
            <a:extLst>
              <a:ext uri="{FF2B5EF4-FFF2-40B4-BE49-F238E27FC236}">
                <a16:creationId xmlns:a16="http://schemas.microsoft.com/office/drawing/2014/main" id="{5C5B54CE-88D7-05A0-CE89-FA8B7B3968E7}"/>
              </a:ext>
            </a:extLst>
          </p:cNvPr>
          <p:cNvSpPr txBox="1"/>
          <p:nvPr/>
        </p:nvSpPr>
        <p:spPr>
          <a:xfrm>
            <a:off x="4842159" y="3449225"/>
            <a:ext cx="1477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x 10</a:t>
            </a:r>
            <a:r>
              <a:rPr kumimoji="0" lang="en-US" altLang="zh-TW"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7</a:t>
            </a:r>
            <a:endParaRPr kumimoji="0" lang="zh-TW" altLang="en-US"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5">
            <a:extLst>
              <a:ext uri="{FF2B5EF4-FFF2-40B4-BE49-F238E27FC236}">
                <a16:creationId xmlns:a16="http://schemas.microsoft.com/office/drawing/2014/main" id="{AFC5606B-3269-A9B7-B940-4277FE5D66F3}"/>
              </a:ext>
            </a:extLst>
          </p:cNvPr>
          <p:cNvSpPr txBox="1"/>
          <p:nvPr/>
        </p:nvSpPr>
        <p:spPr>
          <a:xfrm>
            <a:off x="3556840" y="1212150"/>
            <a:ext cx="457200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rPr>
              <a:t>Fully Connected </a:t>
            </a:r>
            <a:r>
              <a:rPr lang="en-US" altLang="zh-TW" sz="2400" b="1" i="1" u="sng" dirty="0">
                <a:latin typeface="Calibri" panose="020F0502020204030204"/>
                <a:ea typeface="新細明體" panose="02020500000000000000" pitchFamily="18" charset="-120"/>
              </a:rPr>
              <a:t>N</a:t>
            </a:r>
            <a:r>
              <a:rPr kumimoji="0" lang="en-US" altLang="zh-TW" sz="2400" b="1" i="1" u="sng" strike="noStrike" kern="1200" cap="none" spc="0" normalizeH="0" baseline="0" noProof="0" dirty="0" err="1">
                <a:ln>
                  <a:noFill/>
                </a:ln>
                <a:effectLst/>
                <a:uLnTx/>
                <a:uFillTx/>
                <a:latin typeface="Calibri" panose="020F0502020204030204"/>
                <a:ea typeface="新細明體" panose="02020500000000000000" pitchFamily="18" charset="-120"/>
                <a:cs typeface="+mn-cs"/>
              </a:rPr>
              <a:t>etwork</a:t>
            </a:r>
            <a:endParaRPr kumimoji="0" lang="zh-TW" altLang="en-US"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50" name="文字方塊 46">
            <a:extLst>
              <a:ext uri="{FF2B5EF4-FFF2-40B4-BE49-F238E27FC236}">
                <a16:creationId xmlns:a16="http://schemas.microsoft.com/office/drawing/2014/main" id="{D31036DE-A214-1541-2D23-968F42C25D5D}"/>
              </a:ext>
            </a:extLst>
          </p:cNvPr>
          <p:cNvSpPr txBox="1"/>
          <p:nvPr/>
        </p:nvSpPr>
        <p:spPr>
          <a:xfrm rot="5400000">
            <a:off x="3774868" y="2720708"/>
            <a:ext cx="807139"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1" name="文字方塊 47">
            <a:extLst>
              <a:ext uri="{FF2B5EF4-FFF2-40B4-BE49-F238E27FC236}">
                <a16:creationId xmlns:a16="http://schemas.microsoft.com/office/drawing/2014/main" id="{5DCEC7F7-3AEB-9CD7-C4DC-5ACCB3D9292F}"/>
              </a:ext>
            </a:extLst>
          </p:cNvPr>
          <p:cNvSpPr txBox="1"/>
          <p:nvPr/>
        </p:nvSpPr>
        <p:spPr>
          <a:xfrm rot="5400000">
            <a:off x="3775917" y="4338211"/>
            <a:ext cx="807139"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2" name="直線單箭頭接點 59">
            <a:extLst>
              <a:ext uri="{FF2B5EF4-FFF2-40B4-BE49-F238E27FC236}">
                <a16:creationId xmlns:a16="http://schemas.microsoft.com/office/drawing/2014/main" id="{8720B1E6-D9EC-AE38-11C9-FF327EDD799F}"/>
              </a:ext>
            </a:extLst>
          </p:cNvPr>
          <p:cNvCxnSpPr>
            <a:cxnSpLocks/>
          </p:cNvCxnSpPr>
          <p:nvPr/>
        </p:nvCxnSpPr>
        <p:spPr>
          <a:xfrm>
            <a:off x="7469933" y="3724172"/>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60">
            <a:extLst>
              <a:ext uri="{FF2B5EF4-FFF2-40B4-BE49-F238E27FC236}">
                <a16:creationId xmlns:a16="http://schemas.microsoft.com/office/drawing/2014/main" id="{5DB08C66-A041-3F9D-621C-A637450EAFE0}"/>
              </a:ext>
            </a:extLst>
          </p:cNvPr>
          <p:cNvCxnSpPr>
            <a:cxnSpLocks/>
          </p:cNvCxnSpPr>
          <p:nvPr/>
        </p:nvCxnSpPr>
        <p:spPr>
          <a:xfrm>
            <a:off x="7459752" y="5345537"/>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61">
            <a:extLst>
              <a:ext uri="{FF2B5EF4-FFF2-40B4-BE49-F238E27FC236}">
                <a16:creationId xmlns:a16="http://schemas.microsoft.com/office/drawing/2014/main" id="{685C2503-9C6D-0C62-5AA6-4DC383EC6B30}"/>
              </a:ext>
            </a:extLst>
          </p:cNvPr>
          <p:cNvSpPr txBox="1"/>
          <p:nvPr/>
        </p:nvSpPr>
        <p:spPr>
          <a:xfrm>
            <a:off x="7917898" y="1813022"/>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62">
            <a:extLst>
              <a:ext uri="{FF2B5EF4-FFF2-40B4-BE49-F238E27FC236}">
                <a16:creationId xmlns:a16="http://schemas.microsoft.com/office/drawing/2014/main" id="{8D8E384C-26DC-DDF8-EE66-E7DA248B9270}"/>
              </a:ext>
            </a:extLst>
          </p:cNvPr>
          <p:cNvSpPr txBox="1"/>
          <p:nvPr/>
        </p:nvSpPr>
        <p:spPr>
          <a:xfrm>
            <a:off x="7917898" y="3369206"/>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6" name="文字方塊 63">
            <a:extLst>
              <a:ext uri="{FF2B5EF4-FFF2-40B4-BE49-F238E27FC236}">
                <a16:creationId xmlns:a16="http://schemas.microsoft.com/office/drawing/2014/main" id="{DABAFC4F-445F-8DFF-CDF4-0C768235263F}"/>
              </a:ext>
            </a:extLst>
          </p:cNvPr>
          <p:cNvSpPr txBox="1"/>
          <p:nvPr/>
        </p:nvSpPr>
        <p:spPr>
          <a:xfrm>
            <a:off x="7917898" y="5001954"/>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箭號: 向右 1">
            <a:extLst>
              <a:ext uri="{FF2B5EF4-FFF2-40B4-BE49-F238E27FC236}">
                <a16:creationId xmlns:a16="http://schemas.microsoft.com/office/drawing/2014/main" id="{83C03865-34E0-F5DD-6778-06595AA4F819}"/>
              </a:ext>
            </a:extLst>
          </p:cNvPr>
          <p:cNvSpPr/>
          <p:nvPr/>
        </p:nvSpPr>
        <p:spPr>
          <a:xfrm>
            <a:off x="3019083" y="3378798"/>
            <a:ext cx="695073" cy="7470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aphicFrame>
        <p:nvGraphicFramePr>
          <p:cNvPr id="62" name="表格 31">
            <a:extLst>
              <a:ext uri="{FF2B5EF4-FFF2-40B4-BE49-F238E27FC236}">
                <a16:creationId xmlns:a16="http://schemas.microsoft.com/office/drawing/2014/main" id="{97AEB54C-2F4B-0259-5E5B-5C0B6F05F606}"/>
              </a:ext>
            </a:extLst>
          </p:cNvPr>
          <p:cNvGraphicFramePr>
            <a:graphicFrameLocks noGrp="1"/>
          </p:cNvGraphicFramePr>
          <p:nvPr>
            <p:extLst>
              <p:ext uri="{D42A27DB-BD31-4B8C-83A1-F6EECF244321}">
                <p14:modId xmlns:p14="http://schemas.microsoft.com/office/powerpoint/2010/main" val="1321052525"/>
              </p:ext>
            </p:extLst>
          </p:nvPr>
        </p:nvGraphicFramePr>
        <p:xfrm>
          <a:off x="1591814" y="3944047"/>
          <a:ext cx="421389" cy="10668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717292625"/>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2722787459"/>
                  </a:ext>
                </a:extLst>
              </a:tr>
              <a:tr h="181121">
                <a:tc>
                  <a:txBody>
                    <a:bodyPr/>
                    <a:lstStyle/>
                    <a:p>
                      <a:endParaRPr lang="zh-TW" altLang="en-US" sz="800"/>
                    </a:p>
                  </a:txBody>
                  <a:tcPr>
                    <a:solidFill>
                      <a:schemeClr val="accent4">
                        <a:lumMod val="40000"/>
                        <a:lumOff val="60000"/>
                      </a:schemeClr>
                    </a:solidFill>
                  </a:tcPr>
                </a:tc>
                <a:extLst>
                  <a:ext uri="{0D108BD9-81ED-4DB2-BD59-A6C34878D82A}">
                    <a16:rowId xmlns:a16="http://schemas.microsoft.com/office/drawing/2014/main" val="2756491554"/>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414211929"/>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63" name="表格 32">
            <a:extLst>
              <a:ext uri="{FF2B5EF4-FFF2-40B4-BE49-F238E27FC236}">
                <a16:creationId xmlns:a16="http://schemas.microsoft.com/office/drawing/2014/main" id="{708EC9AE-3D13-113F-4B62-B6093C47E8BE}"/>
              </a:ext>
            </a:extLst>
          </p:cNvPr>
          <p:cNvGraphicFramePr>
            <a:graphicFrameLocks noGrp="1"/>
          </p:cNvGraphicFramePr>
          <p:nvPr>
            <p:extLst>
              <p:ext uri="{D42A27DB-BD31-4B8C-83A1-F6EECF244321}">
                <p14:modId xmlns:p14="http://schemas.microsoft.com/office/powerpoint/2010/main" val="3740890541"/>
              </p:ext>
            </p:extLst>
          </p:nvPr>
        </p:nvGraphicFramePr>
        <p:xfrm>
          <a:off x="1591814" y="512948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rgbClr val="C00000"/>
                    </a:solidFill>
                  </a:tcPr>
                </a:tc>
                <a:extLst>
                  <a:ext uri="{0D108BD9-81ED-4DB2-BD59-A6C34878D82A}">
                    <a16:rowId xmlns:a16="http://schemas.microsoft.com/office/drawing/2014/main" val="1717292625"/>
                  </a:ext>
                </a:extLst>
              </a:tr>
              <a:tr h="227913">
                <a:tc>
                  <a:txBody>
                    <a:bodyPr/>
                    <a:lstStyle/>
                    <a:p>
                      <a:endParaRPr lang="zh-TW" altLang="en-US" sz="900"/>
                    </a:p>
                  </a:txBody>
                  <a:tcPr>
                    <a:solidFill>
                      <a:srgbClr val="C00000"/>
                    </a:solidFill>
                  </a:tcPr>
                </a:tc>
                <a:extLst>
                  <a:ext uri="{0D108BD9-81ED-4DB2-BD59-A6C34878D82A}">
                    <a16:rowId xmlns:a16="http://schemas.microsoft.com/office/drawing/2014/main" val="272278745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2714641"/>
                  </a:ext>
                </a:extLst>
              </a:tr>
            </a:tbl>
          </a:graphicData>
        </a:graphic>
      </p:graphicFrame>
      <p:sp>
        <p:nvSpPr>
          <p:cNvPr id="64" name="文字方塊 33">
            <a:extLst>
              <a:ext uri="{FF2B5EF4-FFF2-40B4-BE49-F238E27FC236}">
                <a16:creationId xmlns:a16="http://schemas.microsoft.com/office/drawing/2014/main" id="{DC3FB0D9-4D63-FB9B-CEB5-AF4FE51DCCDC}"/>
              </a:ext>
            </a:extLst>
          </p:cNvPr>
          <p:cNvSpPr txBox="1"/>
          <p:nvPr/>
        </p:nvSpPr>
        <p:spPr>
          <a:xfrm>
            <a:off x="2009894" y="3077118"/>
            <a:ext cx="1284258" cy="369332"/>
          </a:xfrm>
          <a:prstGeom prst="rect">
            <a:avLst/>
          </a:prstGeom>
          <a:noFill/>
        </p:spPr>
        <p:txBody>
          <a:bodyPr wrap="square" rtlCol="0">
            <a:spAutoFit/>
          </a:bodyPr>
          <a:lstStyle/>
          <a:p>
            <a:r>
              <a:rPr lang="en-US" altLang="zh-TW" dirty="0"/>
              <a:t>10000</a:t>
            </a:r>
            <a:endParaRPr lang="zh-TW" altLang="en-US" dirty="0"/>
          </a:p>
        </p:txBody>
      </p:sp>
      <p:sp>
        <p:nvSpPr>
          <p:cNvPr id="66" name="文字方塊 33">
            <a:extLst>
              <a:ext uri="{FF2B5EF4-FFF2-40B4-BE49-F238E27FC236}">
                <a16:creationId xmlns:a16="http://schemas.microsoft.com/office/drawing/2014/main" id="{770D3383-56CB-8FEC-FEF5-70A500CB0D7B}"/>
              </a:ext>
            </a:extLst>
          </p:cNvPr>
          <p:cNvSpPr txBox="1"/>
          <p:nvPr/>
        </p:nvSpPr>
        <p:spPr>
          <a:xfrm>
            <a:off x="2035335" y="4337149"/>
            <a:ext cx="1284258" cy="369332"/>
          </a:xfrm>
          <a:prstGeom prst="rect">
            <a:avLst/>
          </a:prstGeom>
          <a:noFill/>
        </p:spPr>
        <p:txBody>
          <a:bodyPr wrap="square" rtlCol="0">
            <a:spAutoFit/>
          </a:bodyPr>
          <a:lstStyle/>
          <a:p>
            <a:r>
              <a:rPr lang="en-US" altLang="zh-TW" dirty="0"/>
              <a:t>10000</a:t>
            </a:r>
            <a:endParaRPr lang="zh-TW" altLang="en-US" dirty="0"/>
          </a:p>
        </p:txBody>
      </p:sp>
      <p:sp>
        <p:nvSpPr>
          <p:cNvPr id="67" name="文字方塊 33">
            <a:extLst>
              <a:ext uri="{FF2B5EF4-FFF2-40B4-BE49-F238E27FC236}">
                <a16:creationId xmlns:a16="http://schemas.microsoft.com/office/drawing/2014/main" id="{52846E64-B3CA-7E1E-EEFD-8EB5111B5507}"/>
              </a:ext>
            </a:extLst>
          </p:cNvPr>
          <p:cNvSpPr txBox="1"/>
          <p:nvPr/>
        </p:nvSpPr>
        <p:spPr>
          <a:xfrm>
            <a:off x="2028878" y="5508091"/>
            <a:ext cx="1284258" cy="369332"/>
          </a:xfrm>
          <a:prstGeom prst="rect">
            <a:avLst/>
          </a:prstGeom>
          <a:noFill/>
        </p:spPr>
        <p:txBody>
          <a:bodyPr wrap="square" rtlCol="0">
            <a:spAutoFit/>
          </a:bodyPr>
          <a:lstStyle/>
          <a:p>
            <a:r>
              <a:rPr lang="en-US" altLang="zh-TW" dirty="0"/>
              <a:t>10000</a:t>
            </a:r>
            <a:endParaRPr lang="zh-TW" altLang="en-US" dirty="0"/>
          </a:p>
        </p:txBody>
      </p:sp>
      <p:sp>
        <p:nvSpPr>
          <p:cNvPr id="68" name="TextBox 67">
            <a:extLst>
              <a:ext uri="{FF2B5EF4-FFF2-40B4-BE49-F238E27FC236}">
                <a16:creationId xmlns:a16="http://schemas.microsoft.com/office/drawing/2014/main" id="{7010E17B-8527-A667-81DA-203D2D8F4AB6}"/>
              </a:ext>
            </a:extLst>
          </p:cNvPr>
          <p:cNvSpPr txBox="1"/>
          <p:nvPr/>
        </p:nvSpPr>
        <p:spPr>
          <a:xfrm>
            <a:off x="8693674" y="4146223"/>
            <a:ext cx="3394988" cy="1884555"/>
          </a:xfrm>
          <a:prstGeom prst="rect">
            <a:avLst/>
          </a:prstGeom>
          <a:noFill/>
        </p:spPr>
        <p:txBody>
          <a:bodyPr wrap="square" rtlCol="0">
            <a:spAutoFit/>
          </a:bodyPr>
          <a:lstStyle/>
          <a:p>
            <a:pPr marL="800100" lvl="1" indent="-342900">
              <a:lnSpc>
                <a:spcPct val="150000"/>
              </a:lnSpc>
              <a:buFont typeface="Wingdings" pitchFamily="2" charset="2"/>
              <a:buChar char="§"/>
            </a:pPr>
            <a:r>
              <a:rPr lang="zh-CN" altLang="en-CN" sz="2000" dirty="0"/>
              <a:t>参数</a:t>
            </a:r>
            <a:r>
              <a:rPr lang="zh-CN" altLang="en-US" sz="2000" dirty="0"/>
              <a:t>过多</a:t>
            </a:r>
            <a:endParaRPr lang="en-US" altLang="zh-CN" sz="2000" dirty="0"/>
          </a:p>
          <a:p>
            <a:pPr marL="800100" lvl="1" indent="-342900">
              <a:lnSpc>
                <a:spcPct val="150000"/>
              </a:lnSpc>
              <a:buFont typeface="Wingdings" pitchFamily="2" charset="2"/>
              <a:buChar char="§"/>
            </a:pPr>
            <a:r>
              <a:rPr lang="en-CN" sz="2000" dirty="0">
                <a:latin typeface="+mn-ea"/>
              </a:rPr>
              <a:t>句子长度可发生变化</a:t>
            </a:r>
          </a:p>
          <a:p>
            <a:pPr marL="800100" lvl="1" indent="-342900">
              <a:lnSpc>
                <a:spcPct val="150000"/>
              </a:lnSpc>
              <a:buFont typeface="Wingdings" pitchFamily="2" charset="2"/>
              <a:buChar char="§"/>
            </a:pPr>
            <a:r>
              <a:rPr lang="en-CN" sz="2000" dirty="0">
                <a:latin typeface="+mn-ea"/>
              </a:rPr>
              <a:t>某些词的词性与前后文有关系</a:t>
            </a:r>
          </a:p>
        </p:txBody>
      </p:sp>
      <p:sp>
        <p:nvSpPr>
          <p:cNvPr id="2" name="TextBox 1">
            <a:extLst>
              <a:ext uri="{FF2B5EF4-FFF2-40B4-BE49-F238E27FC236}">
                <a16:creationId xmlns:a16="http://schemas.microsoft.com/office/drawing/2014/main" id="{CD28CAE6-72F0-3952-9377-493D74276BAD}"/>
              </a:ext>
            </a:extLst>
          </p:cNvPr>
          <p:cNvSpPr txBox="1"/>
          <p:nvPr/>
        </p:nvSpPr>
        <p:spPr>
          <a:xfrm>
            <a:off x="90973" y="1937692"/>
            <a:ext cx="1568949" cy="3909468"/>
          </a:xfrm>
          <a:prstGeom prst="rect">
            <a:avLst/>
          </a:prstGeom>
          <a:noFill/>
        </p:spPr>
        <p:txBody>
          <a:bodyPr wrap="square" rtlCol="0">
            <a:spAutoFit/>
          </a:bodyPr>
          <a:lstStyle/>
          <a:p>
            <a:pPr lvl="1">
              <a:lnSpc>
                <a:spcPct val="150000"/>
              </a:lnSpc>
            </a:pP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endParaRPr lang="en-US" altLang="zh-CN" sz="2400" b="1"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Tree>
    <p:extLst>
      <p:ext uri="{BB962C8B-B14F-4D97-AF65-F5344CB8AC3E}">
        <p14:creationId xmlns:p14="http://schemas.microsoft.com/office/powerpoint/2010/main" val="2084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blinds(horizontal)">
                                      <p:cBhvr>
                                        <p:cTn id="2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57" grpId="0" animBg="1"/>
      <p:bldP spid="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总结</a:t>
            </a:r>
          </a:p>
        </p:txBody>
      </p:sp>
      <p:sp>
        <p:nvSpPr>
          <p:cNvPr id="6" name="TextBox 5">
            <a:extLst>
              <a:ext uri="{FF2B5EF4-FFF2-40B4-BE49-F238E27FC236}">
                <a16:creationId xmlns:a16="http://schemas.microsoft.com/office/drawing/2014/main" id="{68238AD0-D4AA-D048-8577-3A1534491E8A}"/>
              </a:ext>
            </a:extLst>
          </p:cNvPr>
          <p:cNvSpPr txBox="1"/>
          <p:nvPr/>
        </p:nvSpPr>
        <p:spPr>
          <a:xfrm>
            <a:off x="1024162" y="1466555"/>
            <a:ext cx="10403407" cy="2934842"/>
          </a:xfrm>
          <a:prstGeom prst="rect">
            <a:avLst/>
          </a:prstGeom>
          <a:noFill/>
        </p:spPr>
        <p:txBody>
          <a:bodyPr wrap="square">
            <a:spAutoFit/>
          </a:bodyPr>
          <a:lstStyle/>
          <a:p>
            <a:pPr marL="342900" indent="-342900">
              <a:lnSpc>
                <a:spcPct val="200000"/>
              </a:lnSpc>
              <a:buFont typeface="Wingdings" pitchFamily="2" charset="2"/>
              <a:buChar char="Ø"/>
            </a:pPr>
            <a:r>
              <a:rPr lang="zh-CN" altLang="en-US" sz="2400" dirty="0"/>
              <a:t>了解为什么要使用循环神经网络</a:t>
            </a:r>
            <a:endParaRPr lang="en-US" altLang="zh-CN" sz="2400" dirty="0"/>
          </a:p>
          <a:p>
            <a:pPr marL="342900" indent="-342900">
              <a:lnSpc>
                <a:spcPct val="200000"/>
              </a:lnSpc>
              <a:buFont typeface="Wingdings" pitchFamily="2" charset="2"/>
              <a:buChar char="Ø"/>
            </a:pPr>
            <a:r>
              <a:rPr lang="zh-CN" altLang="en-US" sz="2400" dirty="0"/>
              <a:t>掌握</a:t>
            </a:r>
            <a:r>
              <a:rPr lang="en-US" altLang="zh-CN" sz="2400" dirty="0"/>
              <a:t>RNN</a:t>
            </a:r>
            <a:r>
              <a:rPr lang="zh-CN" altLang="en-US" sz="2400" dirty="0"/>
              <a:t>的基本结构</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训练：沿时间的反向传播，梯度爆炸与梯度消失</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的常见变体</a:t>
            </a:r>
            <a:r>
              <a:rPr lang="en-US" altLang="zh-CN" sz="2400" dirty="0"/>
              <a:t>LSTM</a:t>
            </a:r>
            <a:r>
              <a:rPr lang="zh-CN" altLang="en-US" sz="2400" dirty="0"/>
              <a:t>和</a:t>
            </a:r>
            <a:r>
              <a:rPr lang="en-US" altLang="zh-CN" sz="2400" dirty="0"/>
              <a:t>GRU</a:t>
            </a:r>
          </a:p>
        </p:txBody>
      </p:sp>
    </p:spTree>
    <p:extLst>
      <p:ext uri="{BB962C8B-B14F-4D97-AF65-F5344CB8AC3E}">
        <p14:creationId xmlns:p14="http://schemas.microsoft.com/office/powerpoint/2010/main" val="1106186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274841" y="2539373"/>
            <a:ext cx="9131300" cy="581057"/>
          </a:xfrm>
          <a:prstGeom prst="rect">
            <a:avLst/>
          </a:prstGeom>
          <a:noFill/>
        </p:spPr>
        <p:txBody>
          <a:bodyPr wrap="square" rtlCol="0">
            <a:spAutoFit/>
          </a:bodyPr>
          <a:lstStyle/>
          <a:p>
            <a:pPr lvl="1">
              <a:lnSpc>
                <a:spcPct val="150000"/>
              </a:lnSpc>
            </a:pPr>
            <a:r>
              <a:rPr lang="en-US" sz="2400" b="1" dirty="0">
                <a:latin typeface="+mn-ea"/>
              </a:rPr>
              <a:t>Input2</a:t>
            </a:r>
            <a:r>
              <a:rPr lang="zh-CN" altLang="en-US" sz="2400" b="1" dirty="0">
                <a:latin typeface="+mn-ea"/>
              </a:rPr>
              <a:t>：</a:t>
            </a:r>
            <a:r>
              <a:rPr lang="zh-CN" altLang="en-US" sz="2400" dirty="0">
                <a:latin typeface="+mn-ea"/>
              </a:rPr>
              <a:t>        </a:t>
            </a:r>
            <a:r>
              <a:rPr lang="en-US" altLang="zh-CN" sz="2400" dirty="0">
                <a:latin typeface="PT Serif" panose="020A0603040505020204" pitchFamily="18" charset="77"/>
              </a:rPr>
              <a:t>I</a:t>
            </a:r>
            <a:r>
              <a:rPr lang="en-US"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hard</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274841" y="3267901"/>
            <a:ext cx="9131300" cy="581057"/>
          </a:xfrm>
          <a:prstGeom prst="rect">
            <a:avLst/>
          </a:prstGeom>
          <a:noFill/>
        </p:spPr>
        <p:txBody>
          <a:bodyPr wrap="square" rtlCol="0">
            <a:spAutoFit/>
          </a:bodyPr>
          <a:lstStyle/>
          <a:p>
            <a:pPr lvl="1">
              <a:lnSpc>
                <a:spcPct val="150000"/>
              </a:lnSpc>
            </a:pPr>
            <a:r>
              <a:rPr lang="en-US" sz="2400" b="1" dirty="0">
                <a:latin typeface="+mn-ea"/>
              </a:rPr>
              <a:t>Output2</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solidFill>
                  <a:srgbClr val="FF0000"/>
                </a:solidFill>
                <a:latin typeface="PT Serif" panose="020A0603040505020204" pitchFamily="18" charset="77"/>
              </a:rPr>
              <a:t>verb</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adverb</a:t>
            </a:r>
            <a:endParaRPr lang="en-CN" sz="2400" dirty="0">
              <a:latin typeface="PT Serif" panose="020A0603040505020204" pitchFamily="18" charset="77"/>
            </a:endParaRPr>
          </a:p>
        </p:txBody>
      </p:sp>
      <p:sp>
        <p:nvSpPr>
          <p:cNvPr id="2" name="TextBox 1">
            <a:extLst>
              <a:ext uri="{FF2B5EF4-FFF2-40B4-BE49-F238E27FC236}">
                <a16:creationId xmlns:a16="http://schemas.microsoft.com/office/drawing/2014/main" id="{BC102DDE-CE5F-F3E9-2F60-78F778671295}"/>
              </a:ext>
            </a:extLst>
          </p:cNvPr>
          <p:cNvSpPr txBox="1"/>
          <p:nvPr/>
        </p:nvSpPr>
        <p:spPr>
          <a:xfrm>
            <a:off x="274841" y="920439"/>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easy</a:t>
            </a:r>
            <a:endParaRPr lang="en-CN" sz="2400" dirty="0">
              <a:latin typeface="+mn-ea"/>
            </a:endParaRPr>
          </a:p>
        </p:txBody>
      </p:sp>
      <p:sp>
        <p:nvSpPr>
          <p:cNvPr id="6" name="TextBox 5">
            <a:extLst>
              <a:ext uri="{FF2B5EF4-FFF2-40B4-BE49-F238E27FC236}">
                <a16:creationId xmlns:a16="http://schemas.microsoft.com/office/drawing/2014/main" id="{918B92F1-DCB7-C6F8-38FD-33D339444B25}"/>
              </a:ext>
            </a:extLst>
          </p:cNvPr>
          <p:cNvSpPr txBox="1"/>
          <p:nvPr/>
        </p:nvSpPr>
        <p:spPr>
          <a:xfrm>
            <a:off x="274841" y="1648967"/>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zh-CN" altLang="en-US" sz="2400" dirty="0">
                <a:solidFill>
                  <a:srgbClr val="FF0000"/>
                </a:solidFill>
                <a:latin typeface="PT Serif" panose="020A0603040505020204" pitchFamily="18" charset="77"/>
              </a:rPr>
              <a:t> </a:t>
            </a:r>
            <a:r>
              <a:rPr lang="en-US" altLang="zh-CN" sz="2400" dirty="0">
                <a:solidFill>
                  <a:srgbClr val="FF0000"/>
                </a:solidFill>
                <a:latin typeface="PT Serif" panose="020A0603040505020204" pitchFamily="18" charset="77"/>
              </a:rPr>
              <a:t>nouns</a:t>
            </a:r>
            <a:r>
              <a:rPr lang="zh-CN" altLang="en-US" sz="2400" dirty="0">
                <a:solidFill>
                  <a:srgbClr val="FF0000"/>
                </a:solidFill>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Tree>
    <p:extLst>
      <p:ext uri="{BB962C8B-B14F-4D97-AF65-F5344CB8AC3E}">
        <p14:creationId xmlns:p14="http://schemas.microsoft.com/office/powerpoint/2010/main" val="379846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 为什么需要</a:t>
            </a:r>
            <a:r>
              <a:rPr lang="en-US" altLang="zh-CN" dirty="0"/>
              <a:t>RNN?</a:t>
            </a:r>
            <a:r>
              <a:rPr lang="zh-CN" altLang="en-US" dirty="0"/>
              <a:t> </a:t>
            </a:r>
          </a:p>
        </p:txBody>
      </p:sp>
      <p:sp>
        <p:nvSpPr>
          <p:cNvPr id="10" name="TextBox 9">
            <a:extLst>
              <a:ext uri="{FF2B5EF4-FFF2-40B4-BE49-F238E27FC236}">
                <a16:creationId xmlns:a16="http://schemas.microsoft.com/office/drawing/2014/main" id="{713C75CF-15CC-EA4A-AD8C-79A5F7D357B5}"/>
              </a:ext>
            </a:extLst>
          </p:cNvPr>
          <p:cNvSpPr txBox="1"/>
          <p:nvPr/>
        </p:nvSpPr>
        <p:spPr>
          <a:xfrm>
            <a:off x="665883" y="2952551"/>
            <a:ext cx="3937000" cy="1200329"/>
          </a:xfrm>
          <a:prstGeom prst="rect">
            <a:avLst/>
          </a:prstGeom>
          <a:noFill/>
        </p:spPr>
        <p:txBody>
          <a:bodyPr wrap="square" rtlCol="0">
            <a:spAutoFit/>
          </a:bodyPr>
          <a:lstStyle/>
          <a:p>
            <a:r>
              <a:rPr lang="zh-CN" altLang="en-US" b="1" dirty="0">
                <a:latin typeface="+mn-ea"/>
              </a:rPr>
              <a:t>时间序列数据</a:t>
            </a:r>
            <a:r>
              <a:rPr lang="zh-CN" altLang="en-US" dirty="0">
                <a:latin typeface="+mn-ea"/>
              </a:rPr>
              <a:t>是指在不同时间点上收集到的数据，这类数据反映了某一事物、现象等随时间的变化状态或程度。</a:t>
            </a:r>
            <a:endParaRPr lang="en-US" altLang="zh-CN" dirty="0">
              <a:latin typeface="+mn-ea"/>
            </a:endParaRPr>
          </a:p>
          <a:p>
            <a:endParaRPr lang="en-US" altLang="zh-CN" dirty="0">
              <a:latin typeface="+mn-ea"/>
            </a:endParaRPr>
          </a:p>
        </p:txBody>
      </p:sp>
      <p:sp>
        <p:nvSpPr>
          <p:cNvPr id="11" name="TextBox 10">
            <a:extLst>
              <a:ext uri="{FF2B5EF4-FFF2-40B4-BE49-F238E27FC236}">
                <a16:creationId xmlns:a16="http://schemas.microsoft.com/office/drawing/2014/main" id="{83E6CBEE-8E9A-C243-8B59-8EA0F5439672}"/>
              </a:ext>
            </a:extLst>
          </p:cNvPr>
          <p:cNvSpPr txBox="1"/>
          <p:nvPr/>
        </p:nvSpPr>
        <p:spPr>
          <a:xfrm>
            <a:off x="660400" y="4531113"/>
            <a:ext cx="3771900" cy="923330"/>
          </a:xfrm>
          <a:prstGeom prst="rect">
            <a:avLst/>
          </a:prstGeom>
          <a:solidFill>
            <a:schemeClr val="accent4">
              <a:lumMod val="40000"/>
              <a:lumOff val="60000"/>
            </a:schemeClr>
          </a:solidFill>
        </p:spPr>
        <p:txBody>
          <a:bodyPr wrap="square" rtlCol="0">
            <a:spAutoFit/>
          </a:bodyPr>
          <a:lstStyle/>
          <a:p>
            <a:r>
              <a:rPr lang="zh-CN" altLang="en-US" dirty="0">
                <a:latin typeface="+mn-ea"/>
              </a:rPr>
              <a:t>实际应用中，某些任务需要能够更好的处理</a:t>
            </a:r>
            <a:r>
              <a:rPr lang="zh-CN" altLang="en-US" b="1" dirty="0">
                <a:solidFill>
                  <a:srgbClr val="FF0000"/>
                </a:solidFill>
                <a:latin typeface="+mn-ea"/>
              </a:rPr>
              <a:t>序列信息</a:t>
            </a:r>
            <a:r>
              <a:rPr lang="zh-CN" altLang="en-US" dirty="0">
                <a:latin typeface="+mn-ea"/>
              </a:rPr>
              <a:t>，即前面的输入和后面的输入是有关系的</a:t>
            </a:r>
            <a:endParaRPr lang="en-CN" dirty="0">
              <a:latin typeface="+mn-ea"/>
            </a:endParaRPr>
          </a:p>
        </p:txBody>
      </p:sp>
      <p:grpSp>
        <p:nvGrpSpPr>
          <p:cNvPr id="2" name="Group 1">
            <a:extLst>
              <a:ext uri="{FF2B5EF4-FFF2-40B4-BE49-F238E27FC236}">
                <a16:creationId xmlns:a16="http://schemas.microsoft.com/office/drawing/2014/main" id="{BB176B34-35AF-EC48-A332-2B09E8BFCEEF}"/>
              </a:ext>
            </a:extLst>
          </p:cNvPr>
          <p:cNvGrpSpPr/>
          <p:nvPr/>
        </p:nvGrpSpPr>
        <p:grpSpPr>
          <a:xfrm>
            <a:off x="5010150" y="2417272"/>
            <a:ext cx="6922126" cy="3728654"/>
            <a:chOff x="5010150" y="2417272"/>
            <a:chExt cx="6922126" cy="3728654"/>
          </a:xfrm>
        </p:grpSpPr>
        <p:pic>
          <p:nvPicPr>
            <p:cNvPr id="12" name="Picture 11">
              <a:extLst>
                <a:ext uri="{FF2B5EF4-FFF2-40B4-BE49-F238E27FC236}">
                  <a16:creationId xmlns:a16="http://schemas.microsoft.com/office/drawing/2014/main" id="{3E2440B3-A726-144D-B57F-6A6FF2840310}"/>
                </a:ext>
              </a:extLst>
            </p:cNvPr>
            <p:cNvPicPr>
              <a:picLocks noChangeAspect="1"/>
            </p:cNvPicPr>
            <p:nvPr/>
          </p:nvPicPr>
          <p:blipFill>
            <a:blip r:embed="rId3"/>
            <a:stretch>
              <a:fillRect/>
            </a:stretch>
          </p:blipFill>
          <p:spPr>
            <a:xfrm>
              <a:off x="5010150" y="2786604"/>
              <a:ext cx="1822450" cy="1284792"/>
            </a:xfrm>
            <a:prstGeom prst="rect">
              <a:avLst/>
            </a:prstGeom>
          </p:spPr>
        </p:pic>
        <p:sp>
          <p:nvSpPr>
            <p:cNvPr id="13" name="TextBox 12">
              <a:extLst>
                <a:ext uri="{FF2B5EF4-FFF2-40B4-BE49-F238E27FC236}">
                  <a16:creationId xmlns:a16="http://schemas.microsoft.com/office/drawing/2014/main" id="{E477EA9F-4210-B54A-9A5B-7F60D3953457}"/>
                </a:ext>
              </a:extLst>
            </p:cNvPr>
            <p:cNvSpPr txBox="1"/>
            <p:nvPr/>
          </p:nvSpPr>
          <p:spPr>
            <a:xfrm>
              <a:off x="5598209" y="2417272"/>
              <a:ext cx="646331" cy="369332"/>
            </a:xfrm>
            <a:prstGeom prst="rect">
              <a:avLst/>
            </a:prstGeom>
            <a:noFill/>
          </p:spPr>
          <p:txBody>
            <a:bodyPr wrap="none" rtlCol="0">
              <a:spAutoFit/>
            </a:bodyPr>
            <a:lstStyle/>
            <a:p>
              <a:pPr algn="l"/>
              <a:r>
                <a:rPr lang="en-CN" dirty="0">
                  <a:latin typeface="+mn-ea"/>
                </a:rPr>
                <a:t>视频</a:t>
              </a:r>
            </a:p>
          </p:txBody>
        </p:sp>
        <p:pic>
          <p:nvPicPr>
            <p:cNvPr id="14" name="Picture 13">
              <a:extLst>
                <a:ext uri="{FF2B5EF4-FFF2-40B4-BE49-F238E27FC236}">
                  <a16:creationId xmlns:a16="http://schemas.microsoft.com/office/drawing/2014/main" id="{1F5CB1F2-44D2-EE4D-AF84-0C636F0F8E3A}"/>
                </a:ext>
              </a:extLst>
            </p:cNvPr>
            <p:cNvPicPr>
              <a:picLocks noChangeAspect="1"/>
            </p:cNvPicPr>
            <p:nvPr/>
          </p:nvPicPr>
          <p:blipFill>
            <a:blip r:embed="rId4"/>
            <a:stretch>
              <a:fillRect/>
            </a:stretch>
          </p:blipFill>
          <p:spPr>
            <a:xfrm>
              <a:off x="7262120" y="2786604"/>
              <a:ext cx="1970539" cy="1284792"/>
            </a:xfrm>
            <a:prstGeom prst="rect">
              <a:avLst/>
            </a:prstGeom>
          </p:spPr>
        </p:pic>
        <p:sp>
          <p:nvSpPr>
            <p:cNvPr id="15" name="TextBox 14">
              <a:extLst>
                <a:ext uri="{FF2B5EF4-FFF2-40B4-BE49-F238E27FC236}">
                  <a16:creationId xmlns:a16="http://schemas.microsoft.com/office/drawing/2014/main" id="{68EFB085-0E9C-554A-A337-A9A39D889E40}"/>
                </a:ext>
              </a:extLst>
            </p:cNvPr>
            <p:cNvSpPr txBox="1"/>
            <p:nvPr/>
          </p:nvSpPr>
          <p:spPr>
            <a:xfrm>
              <a:off x="7924223" y="2417272"/>
              <a:ext cx="646331" cy="369332"/>
            </a:xfrm>
            <a:prstGeom prst="rect">
              <a:avLst/>
            </a:prstGeom>
            <a:noFill/>
          </p:spPr>
          <p:txBody>
            <a:bodyPr wrap="none" rtlCol="0">
              <a:spAutoFit/>
            </a:bodyPr>
            <a:lstStyle/>
            <a:p>
              <a:pPr algn="l"/>
              <a:r>
                <a:rPr lang="en-CN" dirty="0">
                  <a:latin typeface="+mn-ea"/>
                </a:rPr>
                <a:t>音乐</a:t>
              </a:r>
            </a:p>
          </p:txBody>
        </p:sp>
        <p:pic>
          <p:nvPicPr>
            <p:cNvPr id="16" name="Picture 15">
              <a:extLst>
                <a:ext uri="{FF2B5EF4-FFF2-40B4-BE49-F238E27FC236}">
                  <a16:creationId xmlns:a16="http://schemas.microsoft.com/office/drawing/2014/main" id="{ACD0ED4E-04C3-5445-859B-92EF5D0C39A1}"/>
                </a:ext>
              </a:extLst>
            </p:cNvPr>
            <p:cNvPicPr>
              <a:picLocks noChangeAspect="1"/>
            </p:cNvPicPr>
            <p:nvPr/>
          </p:nvPicPr>
          <p:blipFill>
            <a:blip r:embed="rId5"/>
            <a:stretch>
              <a:fillRect/>
            </a:stretch>
          </p:blipFill>
          <p:spPr>
            <a:xfrm>
              <a:off x="9639926" y="2786604"/>
              <a:ext cx="2292350" cy="1275714"/>
            </a:xfrm>
            <a:prstGeom prst="rect">
              <a:avLst/>
            </a:prstGeom>
          </p:spPr>
        </p:pic>
        <p:sp>
          <p:nvSpPr>
            <p:cNvPr id="17" name="TextBox 16">
              <a:extLst>
                <a:ext uri="{FF2B5EF4-FFF2-40B4-BE49-F238E27FC236}">
                  <a16:creationId xmlns:a16="http://schemas.microsoft.com/office/drawing/2014/main" id="{3295C7B4-9B9A-C24B-8886-5481C263442F}"/>
                </a:ext>
              </a:extLst>
            </p:cNvPr>
            <p:cNvSpPr txBox="1"/>
            <p:nvPr/>
          </p:nvSpPr>
          <p:spPr>
            <a:xfrm>
              <a:off x="9937342" y="2417272"/>
              <a:ext cx="1787669" cy="369332"/>
            </a:xfrm>
            <a:prstGeom prst="rect">
              <a:avLst/>
            </a:prstGeom>
            <a:noFill/>
          </p:spPr>
          <p:txBody>
            <a:bodyPr wrap="none" rtlCol="0">
              <a:spAutoFit/>
            </a:bodyPr>
            <a:lstStyle/>
            <a:p>
              <a:pPr algn="l"/>
              <a:r>
                <a:rPr lang="en-CN" dirty="0">
                  <a:latin typeface="+mn-ea"/>
                </a:rPr>
                <a:t>生物序列</a:t>
              </a:r>
              <a:r>
                <a:rPr lang="en-US" altLang="zh-CN" dirty="0">
                  <a:latin typeface="+mn-ea"/>
                </a:rPr>
                <a:t>(DNA)</a:t>
              </a:r>
              <a:endParaRPr lang="en-CN" dirty="0">
                <a:latin typeface="+mn-ea"/>
              </a:endParaRPr>
            </a:p>
          </p:txBody>
        </p:sp>
        <p:pic>
          <p:nvPicPr>
            <p:cNvPr id="18" name="Picture 17">
              <a:extLst>
                <a:ext uri="{FF2B5EF4-FFF2-40B4-BE49-F238E27FC236}">
                  <a16:creationId xmlns:a16="http://schemas.microsoft.com/office/drawing/2014/main" id="{8854759F-F83B-5545-9D96-F161B3FEB3A8}"/>
                </a:ext>
              </a:extLst>
            </p:cNvPr>
            <p:cNvPicPr>
              <a:picLocks noChangeAspect="1"/>
            </p:cNvPicPr>
            <p:nvPr/>
          </p:nvPicPr>
          <p:blipFill>
            <a:blip r:embed="rId6"/>
            <a:stretch>
              <a:fillRect/>
            </a:stretch>
          </p:blipFill>
          <p:spPr>
            <a:xfrm>
              <a:off x="8086016" y="4706701"/>
              <a:ext cx="3702651" cy="1427399"/>
            </a:xfrm>
            <a:prstGeom prst="rect">
              <a:avLst/>
            </a:prstGeom>
          </p:spPr>
        </p:pic>
        <p:sp>
          <p:nvSpPr>
            <p:cNvPr id="19" name="TextBox 18">
              <a:extLst>
                <a:ext uri="{FF2B5EF4-FFF2-40B4-BE49-F238E27FC236}">
                  <a16:creationId xmlns:a16="http://schemas.microsoft.com/office/drawing/2014/main" id="{A9A22F74-7F2D-C648-AAF4-D948D6814154}"/>
                </a:ext>
              </a:extLst>
            </p:cNvPr>
            <p:cNvSpPr txBox="1"/>
            <p:nvPr/>
          </p:nvSpPr>
          <p:spPr>
            <a:xfrm>
              <a:off x="9275942" y="4346447"/>
              <a:ext cx="1555234" cy="369332"/>
            </a:xfrm>
            <a:prstGeom prst="rect">
              <a:avLst/>
            </a:prstGeom>
            <a:noFill/>
          </p:spPr>
          <p:txBody>
            <a:bodyPr wrap="none" rtlCol="0">
              <a:spAutoFit/>
            </a:bodyPr>
            <a:lstStyle/>
            <a:p>
              <a:pPr algn="l"/>
              <a:r>
                <a:rPr lang="en-US" dirty="0" err="1">
                  <a:latin typeface="+mn-ea"/>
                </a:rPr>
                <a:t>语义识别</a:t>
              </a:r>
              <a:r>
                <a:rPr lang="en-US" altLang="zh-CN" dirty="0" err="1">
                  <a:latin typeface="+mn-ea"/>
                </a:rPr>
                <a:t>NLP</a:t>
              </a:r>
              <a:endParaRPr lang="en-CN" dirty="0">
                <a:latin typeface="+mn-ea"/>
              </a:endParaRPr>
            </a:p>
          </p:txBody>
        </p:sp>
        <p:pic>
          <p:nvPicPr>
            <p:cNvPr id="20" name="Picture 19">
              <a:extLst>
                <a:ext uri="{FF2B5EF4-FFF2-40B4-BE49-F238E27FC236}">
                  <a16:creationId xmlns:a16="http://schemas.microsoft.com/office/drawing/2014/main" id="{7754C448-456A-194B-B1DA-2CE31255DAC1}"/>
                </a:ext>
              </a:extLst>
            </p:cNvPr>
            <p:cNvPicPr>
              <a:picLocks noChangeAspect="1"/>
            </p:cNvPicPr>
            <p:nvPr/>
          </p:nvPicPr>
          <p:blipFill>
            <a:blip r:embed="rId7"/>
            <a:stretch>
              <a:fillRect/>
            </a:stretch>
          </p:blipFill>
          <p:spPr>
            <a:xfrm>
              <a:off x="5061817" y="4734321"/>
              <a:ext cx="2413000" cy="1411605"/>
            </a:xfrm>
            <a:prstGeom prst="rect">
              <a:avLst/>
            </a:prstGeom>
          </p:spPr>
        </p:pic>
        <p:sp>
          <p:nvSpPr>
            <p:cNvPr id="21" name="TextBox 20">
              <a:extLst>
                <a:ext uri="{FF2B5EF4-FFF2-40B4-BE49-F238E27FC236}">
                  <a16:creationId xmlns:a16="http://schemas.microsoft.com/office/drawing/2014/main" id="{DBDE6709-AFA6-594C-BD40-EA42D2CAA24C}"/>
                </a:ext>
              </a:extLst>
            </p:cNvPr>
            <p:cNvSpPr txBox="1"/>
            <p:nvPr/>
          </p:nvSpPr>
          <p:spPr>
            <a:xfrm>
              <a:off x="5400771" y="4346447"/>
              <a:ext cx="1569660" cy="369332"/>
            </a:xfrm>
            <a:prstGeom prst="rect">
              <a:avLst/>
            </a:prstGeom>
            <a:noFill/>
          </p:spPr>
          <p:txBody>
            <a:bodyPr wrap="none" rtlCol="0">
              <a:spAutoFit/>
            </a:bodyPr>
            <a:lstStyle/>
            <a:p>
              <a:pPr algn="l"/>
              <a:r>
                <a:rPr lang="en-US" dirty="0" err="1">
                  <a:latin typeface="+mn-ea"/>
                </a:rPr>
                <a:t>工业传感数据</a:t>
              </a:r>
              <a:endParaRPr lang="en-CN" dirty="0">
                <a:latin typeface="+mn-ea"/>
              </a:endParaRPr>
            </a:p>
          </p:txBody>
        </p:sp>
      </p:grpSp>
      <p:sp>
        <p:nvSpPr>
          <p:cNvPr id="23" name="TextBox 22">
            <a:extLst>
              <a:ext uri="{FF2B5EF4-FFF2-40B4-BE49-F238E27FC236}">
                <a16:creationId xmlns:a16="http://schemas.microsoft.com/office/drawing/2014/main" id="{4D7FBE7B-1612-BE4D-97DC-53765BB50D62}"/>
              </a:ext>
            </a:extLst>
          </p:cNvPr>
          <p:cNvSpPr txBox="1"/>
          <p:nvPr/>
        </p:nvSpPr>
        <p:spPr>
          <a:xfrm>
            <a:off x="803467" y="940441"/>
            <a:ext cx="10235814" cy="1384995"/>
          </a:xfrm>
          <a:prstGeom prst="rect">
            <a:avLst/>
          </a:prstGeom>
          <a:noFill/>
        </p:spPr>
        <p:txBody>
          <a:bodyPr wrap="square">
            <a:spAutoFit/>
          </a:bodyPr>
          <a:lstStyle/>
          <a:p>
            <a:r>
              <a:rPr lang="zh-CN" altLang="en-US" sz="2400" b="1" dirty="0"/>
              <a:t>前馈网络的一些不足：</a:t>
            </a:r>
            <a:endParaRPr lang="en-US" altLang="zh-CN" sz="2400" b="1" dirty="0"/>
          </a:p>
          <a:p>
            <a:pPr marL="285750" indent="-285750">
              <a:buFont typeface="Wingdings" pitchFamily="2" charset="2"/>
              <a:buChar char="Ø"/>
            </a:pPr>
            <a:r>
              <a:rPr lang="zh-CN" altLang="en-US" sz="2000" dirty="0"/>
              <a:t>连接存在层与层之间，每层的节点之间是无连接的。（</a:t>
            </a:r>
            <a:r>
              <a:rPr lang="zh-CN" altLang="en-US" sz="2000" dirty="0">
                <a:solidFill>
                  <a:srgbClr val="FF0000"/>
                </a:solidFill>
              </a:rPr>
              <a:t>无循环</a:t>
            </a:r>
            <a:r>
              <a:rPr lang="zh-CN" altLang="en-US" sz="2000" dirty="0"/>
              <a:t>）</a:t>
            </a:r>
            <a:endParaRPr lang="en-US" altLang="zh-CN" sz="2000" dirty="0"/>
          </a:p>
          <a:p>
            <a:pPr marL="285750" indent="-285750">
              <a:buFont typeface="Wingdings" pitchFamily="2" charset="2"/>
              <a:buChar char="Ø"/>
            </a:pPr>
            <a:r>
              <a:rPr lang="zh-CN" altLang="en-US" sz="2000" dirty="0"/>
              <a:t>输入和输出的维数都是固定的，不能任意改变。无法处理变长的序列数据。</a:t>
            </a:r>
            <a:endParaRPr lang="en-US" altLang="zh-CN" sz="2000" dirty="0"/>
          </a:p>
          <a:p>
            <a:pPr marL="285750" indent="-285750">
              <a:buFont typeface="Wingdings" pitchFamily="2" charset="2"/>
              <a:buChar char="Ø"/>
            </a:pPr>
            <a:r>
              <a:rPr lang="zh-CN" altLang="en-US" sz="2000" dirty="0">
                <a:solidFill>
                  <a:srgbClr val="FF0000"/>
                </a:solidFill>
              </a:rPr>
              <a:t>假设每次输入都是独立的</a:t>
            </a:r>
            <a:r>
              <a:rPr lang="zh-CN" altLang="en-US" sz="2000" dirty="0"/>
              <a:t>，也就是说每次网络的输出只依赖于当前的输入。</a:t>
            </a:r>
            <a:endParaRPr lang="en-US" altLang="zh-CN" sz="2000" dirty="0"/>
          </a:p>
        </p:txBody>
      </p:sp>
    </p:spTree>
    <p:extLst>
      <p:ext uri="{BB962C8B-B14F-4D97-AF65-F5344CB8AC3E}">
        <p14:creationId xmlns:p14="http://schemas.microsoft.com/office/powerpoint/2010/main" val="27097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a:t>
            </a:r>
          </a:p>
        </p:txBody>
      </p:sp>
      <p:sp>
        <p:nvSpPr>
          <p:cNvPr id="2" name="TextBox 1">
            <a:extLst>
              <a:ext uri="{FF2B5EF4-FFF2-40B4-BE49-F238E27FC236}">
                <a16:creationId xmlns:a16="http://schemas.microsoft.com/office/drawing/2014/main" id="{A00115E2-9F3B-EB47-98B4-7AD126997670}"/>
              </a:ext>
            </a:extLst>
          </p:cNvPr>
          <p:cNvSpPr txBox="1"/>
          <p:nvPr/>
        </p:nvSpPr>
        <p:spPr>
          <a:xfrm>
            <a:off x="274841" y="1130300"/>
            <a:ext cx="7699926" cy="4890891"/>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t>循环神经网络通过使用带自反馈的神经元，能够处理任意长度的序列。</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循环神经网络比前馈神经网络更加符合生物神经网络的结构。</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循环神经网络已经被广泛应用在语音识别、语言模型以及自然语言生成等任务上。</a:t>
            </a:r>
          </a:p>
          <a:p>
            <a:pPr marL="285750" indent="-285750" algn="l">
              <a:lnSpc>
                <a:spcPct val="150000"/>
              </a:lnSpc>
              <a:buFont typeface="Wingdings" pitchFamily="2" charset="2"/>
              <a:buChar char="Ø"/>
            </a:pPr>
            <a:endParaRPr lang="en-CN" dirty="0">
              <a:latin typeface="+mn-ea"/>
            </a:endParaRPr>
          </a:p>
        </p:txBody>
      </p:sp>
      <p:pic>
        <p:nvPicPr>
          <p:cNvPr id="3" name="Picture 2">
            <a:extLst>
              <a:ext uri="{FF2B5EF4-FFF2-40B4-BE49-F238E27FC236}">
                <a16:creationId xmlns:a16="http://schemas.microsoft.com/office/drawing/2014/main" id="{CE6CA4E7-CBDF-4646-84EC-31D058DD49C0}"/>
              </a:ext>
            </a:extLst>
          </p:cNvPr>
          <p:cNvPicPr>
            <a:picLocks noChangeAspect="1"/>
          </p:cNvPicPr>
          <p:nvPr/>
        </p:nvPicPr>
        <p:blipFill rotWithShape="1">
          <a:blip r:embed="rId3"/>
          <a:srcRect l="61056"/>
          <a:stretch/>
        </p:blipFill>
        <p:spPr>
          <a:xfrm>
            <a:off x="8828166" y="2671142"/>
            <a:ext cx="1864614" cy="2303659"/>
          </a:xfrm>
          <a:prstGeom prst="rect">
            <a:avLst/>
          </a:prstGeom>
        </p:spPr>
      </p:pic>
      <p:sp>
        <p:nvSpPr>
          <p:cNvPr id="5" name="TextBox 4">
            <a:extLst>
              <a:ext uri="{FF2B5EF4-FFF2-40B4-BE49-F238E27FC236}">
                <a16:creationId xmlns:a16="http://schemas.microsoft.com/office/drawing/2014/main" id="{2004E1EF-4DB8-D34E-9AD2-69155791BDAA}"/>
              </a:ext>
            </a:extLst>
          </p:cNvPr>
          <p:cNvSpPr txBox="1"/>
          <p:nvPr/>
        </p:nvSpPr>
        <p:spPr>
          <a:xfrm>
            <a:off x="8828166" y="2290763"/>
            <a:ext cx="1864613" cy="369332"/>
          </a:xfrm>
          <a:prstGeom prst="rect">
            <a:avLst/>
          </a:prstGeom>
          <a:noFill/>
        </p:spPr>
        <p:txBody>
          <a:bodyPr wrap="none" rtlCol="0">
            <a:spAutoFit/>
          </a:bodyPr>
          <a:lstStyle/>
          <a:p>
            <a:pPr algn="l"/>
            <a:r>
              <a:rPr lang="en-CN" dirty="0">
                <a:latin typeface="+mn-ea"/>
              </a:rPr>
              <a:t>典型的</a:t>
            </a:r>
            <a:r>
              <a:rPr lang="en-US" altLang="zh-CN" dirty="0">
                <a:latin typeface="+mn-ea"/>
              </a:rPr>
              <a:t>RNN</a:t>
            </a:r>
            <a:r>
              <a:rPr lang="zh-CN" altLang="en-US" dirty="0">
                <a:latin typeface="+mn-ea"/>
              </a:rPr>
              <a:t>网络</a:t>
            </a:r>
            <a:endParaRPr lang="en-CN" dirty="0">
              <a:latin typeface="+mn-ea"/>
            </a:endParaRPr>
          </a:p>
        </p:txBody>
      </p:sp>
    </p:spTree>
    <p:extLst>
      <p:ext uri="{BB962C8B-B14F-4D97-AF65-F5344CB8AC3E}">
        <p14:creationId xmlns:p14="http://schemas.microsoft.com/office/powerpoint/2010/main" val="111394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一些定义</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1AF505-E3A7-3946-9170-61DCBA0378C0}"/>
                  </a:ext>
                </a:extLst>
              </p:cNvPr>
              <p:cNvSpPr txBox="1"/>
              <p:nvPr/>
            </p:nvSpPr>
            <p:spPr>
              <a:xfrm>
                <a:off x="1177335" y="911929"/>
                <a:ext cx="10215190" cy="5399876"/>
              </a:xfrm>
              <a:prstGeom prst="rect">
                <a:avLst/>
              </a:prstGeom>
              <a:noFill/>
            </p:spPr>
            <p:txBody>
              <a:bodyPr wrap="square">
                <a:spAutoFit/>
              </a:bodyPr>
              <a:lstStyle/>
              <a:p>
                <a:pPr>
                  <a:spcAft>
                    <a:spcPts val="600"/>
                  </a:spcAft>
                </a:pP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在进一步了解</a:t>
                </a:r>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之前，我们首先给出一些基本定义：</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时刻的输入</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时刻的真实输出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acc>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时刻的预测输出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时刻的隐状态</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隐状态单元之间的共享权重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h𝑦</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隐含层与输出层之间的权重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𝑥h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输入层与隐含层之间的权重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泛指一般权重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非线性激活函数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时刻预测值与真实值之间的损失函数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时刻的交叉熵损失函数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1AF505-E3A7-3946-9170-61DCBA0378C0}"/>
                  </a:ext>
                </a:extLst>
              </p:cNvPr>
              <p:cNvSpPr txBox="1">
                <a:spLocks noRot="1" noChangeAspect="1" noMove="1" noResize="1" noEditPoints="1" noAdjustHandles="1" noChangeArrowheads="1" noChangeShapeType="1" noTextEdit="1"/>
              </p:cNvSpPr>
              <p:nvPr/>
            </p:nvSpPr>
            <p:spPr>
              <a:xfrm>
                <a:off x="1177335" y="911929"/>
                <a:ext cx="10215190" cy="5399876"/>
              </a:xfrm>
              <a:prstGeom prst="rect">
                <a:avLst/>
              </a:prstGeom>
              <a:blipFill>
                <a:blip r:embed="rId3"/>
                <a:stretch>
                  <a:fillRect l="-993" t="-1176" b="-1882"/>
                </a:stretch>
              </a:blipFill>
            </p:spPr>
            <p:txBody>
              <a:bodyPr/>
              <a:lstStyle/>
              <a:p>
                <a:r>
                  <a:rPr lang="en-CN">
                    <a:noFill/>
                  </a:rPr>
                  <a:t> </a:t>
                </a:r>
              </a:p>
            </p:txBody>
          </p:sp>
        </mc:Fallback>
      </mc:AlternateContent>
    </p:spTree>
    <p:extLst>
      <p:ext uri="{BB962C8B-B14F-4D97-AF65-F5344CB8AC3E}">
        <p14:creationId xmlns:p14="http://schemas.microsoft.com/office/powerpoint/2010/main" val="2119948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46587</TotalTime>
  <Words>5455</Words>
  <Application>Microsoft Macintosh PowerPoint</Application>
  <PresentationFormat>Widescreen</PresentationFormat>
  <Paragraphs>619</Paragraphs>
  <Slides>50</Slides>
  <Notes>50</Notes>
  <HiddenSlides>2</HiddenSlides>
  <MMClips>1</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50</vt:i4>
      </vt:variant>
    </vt:vector>
  </HeadingPairs>
  <TitlesOfParts>
    <vt:vector size="71" baseType="lpstr">
      <vt:lpstr>-apple-system</vt:lpstr>
      <vt:lpstr>等线</vt:lpstr>
      <vt:lpstr>FangSong</vt:lpstr>
      <vt:lpstr>Microsoft YaHei</vt:lpstr>
      <vt:lpstr>Microsoft YaHei</vt:lpstr>
      <vt:lpstr>方正大黑简体</vt:lpstr>
      <vt:lpstr>Arial</vt:lpstr>
      <vt:lpstr>Calibri</vt:lpstr>
      <vt:lpstr>Cambria</vt:lpstr>
      <vt:lpstr>Cambria Math</vt:lpstr>
      <vt:lpstr>Century Gothic</vt:lpstr>
      <vt:lpstr>Eras Bold ITC</vt:lpstr>
      <vt:lpstr>Georgia</vt:lpstr>
      <vt:lpstr>Impact</vt:lpstr>
      <vt:lpstr>PT Serif</vt:lpstr>
      <vt:lpstr>Segoe UI</vt:lpstr>
      <vt:lpstr>Segoe UI Light</vt:lpstr>
      <vt:lpstr>Symbol</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程骋</dc:creator>
  <cp:keywords/>
  <dc:description/>
  <cp:lastModifiedBy>Xueming Liu</cp:lastModifiedBy>
  <cp:revision>1246</cp:revision>
  <dcterms:created xsi:type="dcterms:W3CDTF">2018-12-23T08:46:10Z</dcterms:created>
  <dcterms:modified xsi:type="dcterms:W3CDTF">2022-12-06T08:06:43Z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